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8"/>
  </p:notesMasterIdLst>
  <p:sldIdLst>
    <p:sldId id="380" r:id="rId2"/>
    <p:sldId id="381" r:id="rId3"/>
    <p:sldId id="382" r:id="rId4"/>
    <p:sldId id="383" r:id="rId5"/>
    <p:sldId id="256" r:id="rId6"/>
    <p:sldId id="385" r:id="rId7"/>
    <p:sldId id="273" r:id="rId8"/>
    <p:sldId id="293" r:id="rId9"/>
    <p:sldId id="260" r:id="rId10"/>
    <p:sldId id="261" r:id="rId11"/>
    <p:sldId id="262" r:id="rId12"/>
    <p:sldId id="263" r:id="rId13"/>
    <p:sldId id="272" r:id="rId14"/>
    <p:sldId id="269" r:id="rId15"/>
    <p:sldId id="311" r:id="rId16"/>
    <p:sldId id="386" r:id="rId17"/>
    <p:sldId id="387" r:id="rId18"/>
    <p:sldId id="388" r:id="rId19"/>
    <p:sldId id="408" r:id="rId20"/>
    <p:sldId id="335" r:id="rId21"/>
    <p:sldId id="336" r:id="rId22"/>
    <p:sldId id="393" r:id="rId23"/>
    <p:sldId id="392" r:id="rId24"/>
    <p:sldId id="338" r:id="rId25"/>
    <p:sldId id="339" r:id="rId26"/>
    <p:sldId id="410" r:id="rId27"/>
    <p:sldId id="399" r:id="rId28"/>
    <p:sldId id="344" r:id="rId29"/>
    <p:sldId id="345" r:id="rId30"/>
    <p:sldId id="346" r:id="rId31"/>
    <p:sldId id="347" r:id="rId32"/>
    <p:sldId id="348" r:id="rId33"/>
    <p:sldId id="406" r:id="rId34"/>
    <p:sldId id="395" r:id="rId35"/>
    <p:sldId id="351" r:id="rId36"/>
    <p:sldId id="364"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AED0"/>
    <a:srgbClr val="E6AD45"/>
    <a:srgbClr val="2B84D2"/>
    <a:srgbClr val="471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9185"/>
    <p:restoredTop sz="76966"/>
  </p:normalViewPr>
  <p:slideViewPr>
    <p:cSldViewPr snapToGrid="0" snapToObjects="1">
      <p:cViewPr>
        <p:scale>
          <a:sx n="60" d="100"/>
          <a:sy n="60" d="100"/>
        </p:scale>
        <p:origin x="816" y="9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6258-4720-80C3-BBD3E2623685}"/>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6258-4720-80C3-BBD3E2623685}"/>
              </c:ext>
            </c:extLst>
          </c:dPt>
          <c:dLbls>
            <c:dLbl>
              <c:idx val="0"/>
              <c:layout>
                <c:manualLayout>
                  <c:x val="-0.14324197456087201"/>
                  <c:y val="-0.22475272827738599"/>
                </c:manualLayout>
              </c:layout>
              <c:tx>
                <c:rich>
                  <a:bodyPr/>
                  <a:lstStyle/>
                  <a:p>
                    <a:r>
                      <a:rPr lang="en-US" sz="1100" b="1">
                        <a:solidFill>
                          <a:schemeClr val="bg1"/>
                        </a:solidFill>
                      </a:rPr>
                      <a:t>86%</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6258-4720-80C3-BBD3E2623685}"/>
                </c:ext>
              </c:extLst>
            </c:dLbl>
            <c:dLbl>
              <c:idx val="1"/>
              <c:layout>
                <c:manualLayout>
                  <c:x val="0.125680395719766"/>
                  <c:y val="0.14956278491504299"/>
                </c:manualLayout>
              </c:layout>
              <c:tx>
                <c:rich>
                  <a:bodyPr/>
                  <a:lstStyle/>
                  <a:p>
                    <a:r>
                      <a:rPr lang="en-US" sz="1100" b="1">
                        <a:solidFill>
                          <a:schemeClr val="bg1"/>
                        </a:solidFill>
                      </a:rPr>
                      <a:t>14%</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6258-4720-80C3-BBD3E2623685}"/>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86</c:v>
                </c:pt>
                <c:pt idx="1">
                  <c:v>14</c:v>
                </c:pt>
              </c:numCache>
            </c:numRef>
          </c:val>
          <c:extLst>
            <c:ext xmlns:c16="http://schemas.microsoft.com/office/drawing/2014/chart" uri="{C3380CC4-5D6E-409C-BE32-E72D297353CC}">
              <c16:uniqueId val="{00000004-6258-4720-80C3-BBD3E2623685}"/>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E37A-4715-980E-2B0434031ABB}"/>
              </c:ext>
            </c:extLst>
          </c:dPt>
          <c:dPt>
            <c:idx val="1"/>
            <c:bubble3D val="0"/>
            <c:spPr>
              <a:solidFill>
                <a:srgbClr val="FFFFFF">
                  <a:lumMod val="85000"/>
                </a:srgbClr>
              </a:solidFill>
              <a:ln>
                <a:noFill/>
              </a:ln>
              <a:scene3d>
                <a:camera prst="orthographicFront"/>
                <a:lightRig rig="twoPt" dir="tl"/>
              </a:scene3d>
              <a:sp3d prstMaterial="flat"/>
            </c:spPr>
            <c:extLst>
              <c:ext xmlns:c16="http://schemas.microsoft.com/office/drawing/2014/chart" uri="{C3380CC4-5D6E-409C-BE32-E72D297353CC}">
                <c16:uniqueId val="{00000003-E37A-4715-980E-2B0434031ABB}"/>
              </c:ext>
            </c:extLst>
          </c:dPt>
          <c:dLbls>
            <c:dLbl>
              <c:idx val="0"/>
              <c:layout>
                <c:manualLayout>
                  <c:x val="-0.19879751142218299"/>
                  <c:y val="-0.180893079154579"/>
                </c:manualLayout>
              </c:layout>
              <c:tx>
                <c:rich>
                  <a:bodyPr/>
                  <a:lstStyle/>
                  <a:p>
                    <a:r>
                      <a:rPr lang="en-US" sz="1100" b="1">
                        <a:solidFill>
                          <a:schemeClr val="bg1"/>
                        </a:solidFill>
                      </a:rPr>
                      <a:t>72%</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E37A-4715-980E-2B0434031ABB}"/>
                </c:ext>
              </c:extLst>
            </c:dLbl>
            <c:dLbl>
              <c:idx val="1"/>
              <c:layout>
                <c:manualLayout>
                  <c:x val="0.18740837950811701"/>
                  <c:y val="0.149562094211908"/>
                </c:manualLayout>
              </c:layout>
              <c:tx>
                <c:rich>
                  <a:bodyPr/>
                  <a:lstStyle/>
                  <a:p>
                    <a:r>
                      <a:rPr lang="en-US" sz="1100" b="1">
                        <a:solidFill>
                          <a:schemeClr val="bg1"/>
                        </a:solidFill>
                      </a:rPr>
                      <a:t>28%</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E37A-4715-980E-2B0434031ABB}"/>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72</c:v>
                </c:pt>
                <c:pt idx="1">
                  <c:v>28</c:v>
                </c:pt>
              </c:numCache>
            </c:numRef>
          </c:val>
          <c:extLst>
            <c:ext xmlns:c16="http://schemas.microsoft.com/office/drawing/2014/chart" uri="{C3380CC4-5D6E-409C-BE32-E72D297353CC}">
              <c16:uniqueId val="{00000004-E37A-4715-980E-2B0434031ABB}"/>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ln>
      <a:noFill/>
    </a:ln>
  </c:spPr>
  <c:txPr>
    <a:bodyPr/>
    <a:lstStyle/>
    <a:p>
      <a:pPr>
        <a:defRPr sz="18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5115-40A3-A5DB-C89C0EDD6AB7}"/>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5115-40A3-A5DB-C89C0EDD6AB7}"/>
              </c:ext>
            </c:extLst>
          </c:dPt>
          <c:dLbls>
            <c:dLbl>
              <c:idx val="0"/>
              <c:layout>
                <c:manualLayout>
                  <c:x val="-0.19879751142218299"/>
                  <c:y val="-0.180893079154579"/>
                </c:manualLayout>
              </c:layout>
              <c:tx>
                <c:rich>
                  <a:bodyPr/>
                  <a:lstStyle/>
                  <a:p>
                    <a:r>
                      <a:rPr lang="en-US" sz="1100" b="1">
                        <a:solidFill>
                          <a:schemeClr val="bg1"/>
                        </a:solidFill>
                      </a:rPr>
                      <a:t>70%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5115-40A3-A5DB-C89C0EDD6AB7}"/>
                </c:ext>
              </c:extLst>
            </c:dLbl>
            <c:dLbl>
              <c:idx val="1"/>
              <c:layout>
                <c:manualLayout>
                  <c:x val="0.18740837950811701"/>
                  <c:y val="0.15833402403646901"/>
                </c:manualLayout>
              </c:layout>
              <c:tx>
                <c:rich>
                  <a:bodyPr/>
                  <a:lstStyle/>
                  <a:p>
                    <a:r>
                      <a:rPr lang="en-US" sz="1100" b="1">
                        <a:solidFill>
                          <a:schemeClr val="bg1"/>
                        </a:solidFill>
                      </a:rPr>
                      <a:t>30%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5115-40A3-A5DB-C89C0EDD6AB7}"/>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5115-40A3-A5DB-C89C0EDD6AB7}"/>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345B-4CD5-B011-5A88CA6965E5}"/>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345B-4CD5-B011-5A88CA6965E5}"/>
              </c:ext>
            </c:extLst>
          </c:dPt>
          <c:dLbls>
            <c:dLbl>
              <c:idx val="0"/>
              <c:layout>
                <c:manualLayout>
                  <c:x val="-0.20497083697871099"/>
                  <c:y val="-0.15457728968089501"/>
                </c:manualLayout>
              </c:layout>
              <c:tx>
                <c:rich>
                  <a:bodyPr/>
                  <a:lstStyle/>
                  <a:p>
                    <a:r>
                      <a:rPr lang="en-US" sz="1100" b="1">
                        <a:solidFill>
                          <a:schemeClr val="bg1"/>
                        </a:solidFill>
                      </a:rPr>
                      <a:t>61%</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345B-4CD5-B011-5A88CA6965E5}"/>
                </c:ext>
              </c:extLst>
            </c:dLbl>
            <c:dLbl>
              <c:idx val="1"/>
              <c:layout>
                <c:manualLayout>
                  <c:x val="0.19975405852046299"/>
                  <c:y val="0.12324561403508801"/>
                </c:manualLayout>
              </c:layout>
              <c:tx>
                <c:rich>
                  <a:bodyPr/>
                  <a:lstStyle/>
                  <a:p>
                    <a:r>
                      <a:rPr lang="en-US" sz="1100" b="1">
                        <a:solidFill>
                          <a:schemeClr val="bg1"/>
                        </a:solidFill>
                      </a:rPr>
                      <a:t>39%</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45B-4CD5-B011-5A88CA6965E5}"/>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61</c:v>
                </c:pt>
                <c:pt idx="1">
                  <c:v>39</c:v>
                </c:pt>
              </c:numCache>
            </c:numRef>
          </c:val>
          <c:extLst>
            <c:ext xmlns:c16="http://schemas.microsoft.com/office/drawing/2014/chart" uri="{C3380CC4-5D6E-409C-BE32-E72D297353CC}">
              <c16:uniqueId val="{00000004-345B-4CD5-B011-5A88CA6965E5}"/>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E6A8-4F70-BC76-828D5DA2E780}"/>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E6A8-4F70-BC76-828D5DA2E780}"/>
              </c:ext>
            </c:extLst>
          </c:dPt>
          <c:dLbls>
            <c:dLbl>
              <c:idx val="0"/>
              <c:layout>
                <c:manualLayout>
                  <c:x val="-0.18027947895401999"/>
                  <c:y val="-0.242297969332781"/>
                </c:manualLayout>
              </c:layout>
              <c:tx>
                <c:rich>
                  <a:bodyPr/>
                  <a:lstStyle/>
                  <a:p>
                    <a:r>
                      <a:rPr lang="en-US" sz="1100" b="1">
                        <a:solidFill>
                          <a:schemeClr val="bg1"/>
                        </a:solidFill>
                      </a:rPr>
                      <a:t>88%</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E6A8-4F70-BC76-828D5DA2E780}"/>
                </c:ext>
              </c:extLst>
            </c:dLbl>
            <c:dLbl>
              <c:idx val="1"/>
              <c:layout>
                <c:manualLayout>
                  <c:x val="0.13185233790220699"/>
                  <c:y val="0.167105953861031"/>
                </c:manualLayout>
              </c:layout>
              <c:tx>
                <c:rich>
                  <a:bodyPr/>
                  <a:lstStyle/>
                  <a:p>
                    <a:r>
                      <a:rPr lang="en-US" sz="1100" b="1">
                        <a:solidFill>
                          <a:schemeClr val="bg1"/>
                        </a:solidFill>
                      </a:rPr>
                      <a:t>12%</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E6A8-4F70-BC76-828D5DA2E780}"/>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88</c:v>
                </c:pt>
                <c:pt idx="1">
                  <c:v>12</c:v>
                </c:pt>
              </c:numCache>
            </c:numRef>
          </c:val>
          <c:extLst>
            <c:ext xmlns:c16="http://schemas.microsoft.com/office/drawing/2014/chart" uri="{C3380CC4-5D6E-409C-BE32-E72D297353CC}">
              <c16:uniqueId val="{00000004-E6A8-4F70-BC76-828D5DA2E780}"/>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F196-4A34-B55E-E0EFD22169BA}"/>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F196-4A34-B55E-E0EFD22169BA}"/>
              </c:ext>
            </c:extLst>
          </c:dPt>
          <c:dLbls>
            <c:dLbl>
              <c:idx val="0"/>
              <c:layout>
                <c:manualLayout>
                  <c:x val="-0.25435355302809398"/>
                  <c:y val="-0.17212253073629"/>
                </c:manualLayout>
              </c:layout>
              <c:tx>
                <c:rich>
                  <a:bodyPr/>
                  <a:lstStyle/>
                  <a:p>
                    <a:r>
                      <a:rPr lang="en-US" sz="1100" b="1">
                        <a:solidFill>
                          <a:schemeClr val="bg1"/>
                        </a:solidFill>
                      </a:rPr>
                      <a:t>76%</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F196-4A34-B55E-E0EFD22169BA}"/>
                </c:ext>
              </c:extLst>
            </c:dLbl>
            <c:dLbl>
              <c:idx val="1"/>
              <c:layout>
                <c:manualLayout>
                  <c:x val="0.15654369592689801"/>
                  <c:y val="0.184649813510153"/>
                </c:manualLayout>
              </c:layout>
              <c:tx>
                <c:rich>
                  <a:bodyPr/>
                  <a:lstStyle/>
                  <a:p>
                    <a:r>
                      <a:rPr lang="en-US" sz="1100" b="1">
                        <a:solidFill>
                          <a:schemeClr val="bg1"/>
                        </a:solidFill>
                      </a:rPr>
                      <a:t>24%</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F196-4A34-B55E-E0EFD22169BA}"/>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76</c:v>
                </c:pt>
                <c:pt idx="1">
                  <c:v>24</c:v>
                </c:pt>
              </c:numCache>
            </c:numRef>
          </c:val>
          <c:extLst>
            <c:ext xmlns:c16="http://schemas.microsoft.com/office/drawing/2014/chart" uri="{C3380CC4-5D6E-409C-BE32-E72D297353CC}">
              <c16:uniqueId val="{00000004-F196-4A34-B55E-E0EFD22169BA}"/>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BCAA-4094-8312-50EDF2A41840}"/>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BCAA-4094-8312-50EDF2A41840}"/>
              </c:ext>
            </c:extLst>
          </c:dPt>
          <c:dLbls>
            <c:dLbl>
              <c:idx val="0"/>
              <c:layout>
                <c:manualLayout>
                  <c:x val="-0.16176096043550101"/>
                  <c:y val="-0.24229866003591699"/>
                </c:manualLayout>
              </c:layout>
              <c:tx>
                <c:rich>
                  <a:bodyPr/>
                  <a:lstStyle/>
                  <a:p>
                    <a:r>
                      <a:rPr lang="en-US" sz="1100" b="1">
                        <a:solidFill>
                          <a:schemeClr val="bg1"/>
                        </a:solidFill>
                      </a:rPr>
                      <a:t>90%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BCAA-4094-8312-50EDF2A41840}"/>
                </c:ext>
              </c:extLst>
            </c:dLbl>
            <c:dLbl>
              <c:idx val="1"/>
              <c:layout>
                <c:manualLayout>
                  <c:x val="0.13185233790220699"/>
                  <c:y val="0.167105953861031"/>
                </c:manualLayout>
              </c:layout>
              <c:tx>
                <c:rich>
                  <a:bodyPr/>
                  <a:lstStyle/>
                  <a:p>
                    <a:r>
                      <a:rPr lang="en-US" sz="1100" b="1">
                        <a:solidFill>
                          <a:schemeClr val="bg1"/>
                        </a:solidFill>
                      </a:rPr>
                      <a:t>10%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BCAA-4094-8312-50EDF2A41840}"/>
                </c:ext>
              </c:extLst>
            </c:dLbl>
            <c:spPr>
              <a:noFill/>
              <a:ln>
                <a:noFill/>
              </a:ln>
              <a:effectLst/>
            </c:spPr>
            <c:txPr>
              <a:bodyPr/>
              <a:lstStyle/>
              <a:p>
                <a:pPr algn="l">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BCAA-4094-8312-50EDF2A41840}"/>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2/3/2017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1</a:t>
            </a:fld>
            <a:endParaRPr lang="en-US"/>
          </a:p>
        </p:txBody>
      </p:sp>
    </p:spTree>
    <p:extLst>
      <p:ext uri="{BB962C8B-B14F-4D97-AF65-F5344CB8AC3E}">
        <p14:creationId xmlns:p14="http://schemas.microsoft.com/office/powerpoint/2010/main" val="2077569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You can think of iOS and Android development</a:t>
            </a:r>
            <a:r>
              <a:rPr lang="en-US" baseline="0" dirty="0"/>
              <a:t> the same with Xamarin. You can see we have all of our .NET namespaces and libraries, but Xamarin give us 100% </a:t>
            </a:r>
            <a:r>
              <a:rPr lang="en-US" baseline="0" dirty="0" err="1"/>
              <a:t>api</a:t>
            </a:r>
            <a:r>
              <a:rPr lang="en-US" baseline="0" dirty="0"/>
              <a:t> coverage of each iOS API in it’s SDK that we access view C#.</a:t>
            </a:r>
            <a:endParaRPr lang="en-US" dirty="0"/>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2/3/2017 1:25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626276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same is true for Android as well.</a:t>
            </a:r>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2/3/2017 1:25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130794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2/3/2017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884661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There is no compromise</a:t>
            </a:r>
            <a:r>
              <a:rPr lang="en-US" baseline="0" dirty="0"/>
              <a:t> on performance.</a:t>
            </a:r>
          </a:p>
          <a:p>
            <a:pPr marL="171450" indent="-171450">
              <a:buFont typeface="Arial" panose="020B0604020202020204" pitchFamily="34" charset="0"/>
              <a:buChar char="•"/>
            </a:pPr>
            <a:r>
              <a:rPr lang="en-US" baseline="0" dirty="0"/>
              <a:t>Xamarin apps look and feel native because they are native.</a:t>
            </a:r>
            <a:endParaRPr lang="en-US"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13</a:t>
            </a:fld>
            <a:endParaRPr lang="en-US"/>
          </a:p>
        </p:txBody>
      </p:sp>
    </p:spTree>
    <p:extLst>
      <p:ext uri="{BB962C8B-B14F-4D97-AF65-F5344CB8AC3E}">
        <p14:creationId xmlns:p14="http://schemas.microsoft.com/office/powerpoint/2010/main" val="1985433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Apple has a developer preview where</a:t>
            </a:r>
            <a:r>
              <a:rPr lang="en-US" baseline="0" dirty="0"/>
              <a:t> Xamarin has alphas ready. Google does not offer this. </a:t>
            </a:r>
          </a:p>
          <a:p>
            <a:pPr marL="171450" indent="-171450">
              <a:buFont typeface="Arial" panose="020B0604020202020204" pitchFamily="34" charset="0"/>
              <a:buChar char="•"/>
            </a:pPr>
            <a:r>
              <a:rPr lang="en-US" baseline="0" dirty="0"/>
              <a:t>Android versions are usually 4 to 8 weeks out for a stable release, but alphas and betas are usually earlier. </a:t>
            </a:r>
          </a:p>
          <a:p>
            <a:pPr marL="171450" indent="-171450">
              <a:buFont typeface="Arial" panose="020B0604020202020204" pitchFamily="34" charset="0"/>
              <a:buChar char="•"/>
            </a:pPr>
            <a:r>
              <a:rPr lang="en-US" baseline="0" dirty="0"/>
              <a:t>Xamarin realizes how important having iOS ready because within 24 hours a large portion of iOS users upgrade</a:t>
            </a:r>
          </a:p>
          <a:p>
            <a:pPr marL="171450" indent="-171450">
              <a:buFont typeface="Arial" panose="020B0604020202020204" pitchFamily="34" charset="0"/>
              <a:buChar char="•"/>
            </a:pPr>
            <a:r>
              <a:rPr lang="en-US" baseline="0" dirty="0"/>
              <a:t>Android on the other hand is much different. After 4 months on the market Android 4.4 only had 1% adoption</a:t>
            </a:r>
            <a:endParaRPr lang="en-US"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14</a:t>
            </a:fld>
            <a:endParaRPr lang="en-US"/>
          </a:p>
        </p:txBody>
      </p:sp>
    </p:spTree>
    <p:extLst>
      <p:ext uri="{BB962C8B-B14F-4D97-AF65-F5344CB8AC3E}">
        <p14:creationId xmlns:p14="http://schemas.microsoft.com/office/powerpoint/2010/main" val="3952792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solidFill>
                  <a:schemeClr val="bg1"/>
                </a:solidFill>
                <a:latin typeface="Segoe UI" panose="020B0502040204020203" pitchFamily="34" charset="0"/>
                <a:cs typeface="Segoe UI" panose="020B0502040204020203" pitchFamily="34" charset="0"/>
              </a:rPr>
              <a:t>iCircuit</a:t>
            </a:r>
            <a:r>
              <a:rPr lang="en-US" baseline="0" dirty="0">
                <a:solidFill>
                  <a:schemeClr val="bg1"/>
                </a:solidFill>
                <a:latin typeface="Segoe UI" panose="020B0502040204020203" pitchFamily="34" charset="0"/>
                <a:cs typeface="Segoe UI" panose="020B0502040204020203" pitchFamily="34" charset="0"/>
              </a:rPr>
              <a:t> is made by Frank Krueger, a long time Mono &amp; Xamarin developer. </a:t>
            </a:r>
          </a:p>
          <a:p>
            <a:pPr marL="171450" indent="-171450">
              <a:buFont typeface="Arial" panose="020B0604020202020204" pitchFamily="34" charset="0"/>
              <a:buChar char="•"/>
            </a:pPr>
            <a:r>
              <a:rPr lang="en-US" dirty="0">
                <a:solidFill>
                  <a:schemeClr val="bg1"/>
                </a:solidFill>
                <a:latin typeface="Segoe UI" panose="020B0502040204020203" pitchFamily="34" charset="0"/>
                <a:cs typeface="Segoe UI" panose="020B0502040204020203" pitchFamily="34" charset="0"/>
              </a:rPr>
              <a:t>Sharing code lead to 70</a:t>
            </a:r>
            <a:r>
              <a:rPr lang="en-US" baseline="0" dirty="0">
                <a:solidFill>
                  <a:schemeClr val="bg1"/>
                </a:solidFill>
                <a:latin typeface="Segoe UI" panose="020B0502040204020203" pitchFamily="34" charset="0"/>
                <a:cs typeface="Segoe UI" panose="020B0502040204020203" pitchFamily="34" charset="0"/>
              </a:rPr>
              <a:t> to 90% code reuse across platforms speeding up development</a:t>
            </a:r>
            <a:endParaRPr lang="en-US" dirty="0">
              <a:solidFill>
                <a:schemeClr val="bg1"/>
              </a:solidFill>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Segoe UI" panose="020B0502040204020203" pitchFamily="34" charset="0"/>
                <a:cs typeface="Segoe UI" panose="020B0502040204020203" pitchFamily="34" charset="0"/>
              </a:rPr>
              <a:t>Real-time circuit simulator and editor used to design analog and digital circuits</a:t>
            </a:r>
          </a:p>
          <a:p>
            <a:r>
              <a:rPr lang="en-US" sz="1050" dirty="0">
                <a:solidFill>
                  <a:schemeClr val="bg1"/>
                </a:solidFill>
                <a:latin typeface="Segoe UI" panose="020B0502040204020203" pitchFamily="34" charset="0"/>
                <a:cs typeface="Segoe UI" panose="020B0502040204020203" pitchFamily="34" charset="0"/>
              </a:rPr>
              <a:t>http://</a:t>
            </a:r>
            <a:r>
              <a:rPr lang="en-US" sz="1050" dirty="0" err="1">
                <a:solidFill>
                  <a:schemeClr val="bg1"/>
                </a:solidFill>
                <a:latin typeface="Segoe UI" panose="020B0502040204020203" pitchFamily="34" charset="0"/>
                <a:cs typeface="Segoe UI" panose="020B0502040204020203" pitchFamily="34" charset="0"/>
              </a:rPr>
              <a:t>praeclarum.org</a:t>
            </a:r>
            <a:r>
              <a:rPr lang="en-US" sz="1050" dirty="0">
                <a:solidFill>
                  <a:schemeClr val="bg1"/>
                </a:solidFill>
                <a:latin typeface="Segoe UI" panose="020B0502040204020203" pitchFamily="34" charset="0"/>
                <a:cs typeface="Segoe UI" panose="020B0502040204020203" pitchFamily="34" charset="0"/>
              </a:rPr>
              <a:t>/post/42378027611/</a:t>
            </a:r>
            <a:r>
              <a:rPr lang="en-US" sz="1050" dirty="0" err="1">
                <a:solidFill>
                  <a:schemeClr val="bg1"/>
                </a:solidFill>
                <a:latin typeface="Segoe UI" panose="020B0502040204020203" pitchFamily="34" charset="0"/>
                <a:cs typeface="Segoe UI" panose="020B0502040204020203" pitchFamily="34" charset="0"/>
              </a:rPr>
              <a:t>icircuit</a:t>
            </a:r>
            <a:r>
              <a:rPr lang="en-US" sz="1050" dirty="0">
                <a:solidFill>
                  <a:schemeClr val="bg1"/>
                </a:solidFill>
                <a:latin typeface="Segoe UI" panose="020B0502040204020203" pitchFamily="34" charset="0"/>
                <a:cs typeface="Segoe UI" panose="020B0502040204020203" pitchFamily="34" charset="0"/>
              </a:rPr>
              <a:t>-code-reuse-part-</a:t>
            </a:r>
            <a:r>
              <a:rPr lang="en-US" sz="1050" dirty="0" err="1">
                <a:solidFill>
                  <a:schemeClr val="bg1"/>
                </a:solidFill>
                <a:latin typeface="Segoe UI" panose="020B0502040204020203" pitchFamily="34" charset="0"/>
                <a:cs typeface="Segoe UI" panose="020B0502040204020203" pitchFamily="34" charset="0"/>
              </a:rPr>
              <a:t>cinq</a:t>
            </a:r>
            <a:endParaRPr lang="en-US" sz="1050" dirty="0">
              <a:solidFill>
                <a:schemeClr val="bg1"/>
              </a:solidFill>
              <a:latin typeface="Segoe UI" panose="020B0502040204020203" pitchFamily="34" charset="0"/>
              <a:cs typeface="Segoe UI" panose="020B0502040204020203" pitchFamily="34" charset="0"/>
            </a:endParaRPr>
          </a:p>
          <a:p>
            <a:endParaRPr lang="en-US"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15</a:t>
            </a:fld>
            <a:endParaRPr lang="en-US"/>
          </a:p>
        </p:txBody>
      </p:sp>
    </p:spTree>
    <p:extLst>
      <p:ext uri="{BB962C8B-B14F-4D97-AF65-F5344CB8AC3E}">
        <p14:creationId xmlns:p14="http://schemas.microsoft.com/office/powerpoint/2010/main" val="11769113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16</a:t>
            </a:fld>
            <a:endParaRPr lang="en-US"/>
          </a:p>
        </p:txBody>
      </p:sp>
    </p:spTree>
    <p:extLst>
      <p:ext uri="{BB962C8B-B14F-4D97-AF65-F5344CB8AC3E}">
        <p14:creationId xmlns:p14="http://schemas.microsoft.com/office/powerpoint/2010/main" val="15616978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Built from the ground up over a secure SSH connection</a:t>
            </a:r>
          </a:p>
          <a:p>
            <a:r>
              <a:rPr lang="en-US" dirty="0"/>
              <a:t>Build</a:t>
            </a:r>
            <a:r>
              <a:rPr lang="en-US" baseline="0" dirty="0"/>
              <a:t> and Connect from multiple instances of Visual Studio</a:t>
            </a:r>
          </a:p>
          <a:p>
            <a:r>
              <a:rPr lang="en-US" baseline="0" dirty="0"/>
              <a:t>Designers: XIB and Material Design Support &amp; Updates</a:t>
            </a:r>
          </a:p>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17</a:t>
            </a:fld>
            <a:endParaRPr lang="en-US"/>
          </a:p>
        </p:txBody>
      </p:sp>
    </p:spTree>
    <p:extLst>
      <p:ext uri="{BB962C8B-B14F-4D97-AF65-F5344CB8AC3E}">
        <p14:creationId xmlns:p14="http://schemas.microsoft.com/office/powerpoint/2010/main" val="51171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AppCompat</a:t>
            </a:r>
            <a:r>
              <a:rPr lang="en-US" dirty="0"/>
              <a:t> delivers</a:t>
            </a:r>
            <a:r>
              <a:rPr lang="en-US" baseline="0" dirty="0"/>
              <a:t> visual beautify across all version of Android</a:t>
            </a:r>
          </a:p>
          <a:p>
            <a:r>
              <a:rPr lang="en-US" baseline="0" dirty="0" err="1"/>
              <a:t>ListView</a:t>
            </a:r>
            <a:r>
              <a:rPr lang="en-US" baseline="0" dirty="0"/>
              <a:t> overhaul with amazing optimizations for images and cell recycling</a:t>
            </a:r>
          </a:p>
          <a:p>
            <a:r>
              <a:rPr lang="en-US" baseline="0" dirty="0"/>
              <a:t>Support for iOS, Android, Windows Phone 8, Win RT Phone/Store 8.1, and Windows 10 UWP</a:t>
            </a:r>
          </a:p>
          <a:p>
            <a:r>
              <a:rPr lang="en-US" baseline="0" dirty="0"/>
              <a:t>Pull to refresh &amp; Pinch gestures &amp; more to come!</a:t>
            </a:r>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18</a:t>
            </a:fld>
            <a:endParaRPr lang="en-US"/>
          </a:p>
        </p:txBody>
      </p:sp>
    </p:spTree>
    <p:extLst>
      <p:ext uri="{BB962C8B-B14F-4D97-AF65-F5344CB8AC3E}">
        <p14:creationId xmlns:p14="http://schemas.microsoft.com/office/powerpoint/2010/main" val="11155484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there are several challenges</a:t>
            </a:r>
            <a:r>
              <a:rPr lang="en-US" baseline="0" dirty="0"/>
              <a:t> that we must overcome as mobile developers including….</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20</a:t>
            </a:fld>
            <a:endParaRPr lang="en-US"/>
          </a:p>
        </p:txBody>
      </p:sp>
    </p:spTree>
    <p:extLst>
      <p:ext uri="{BB962C8B-B14F-4D97-AF65-F5344CB8AC3E}">
        <p14:creationId xmlns:p14="http://schemas.microsoft.com/office/powerpoint/2010/main" val="1144278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2</a:t>
            </a:fld>
            <a:endParaRPr lang="en-US"/>
          </a:p>
        </p:txBody>
      </p:sp>
    </p:spTree>
    <p:extLst>
      <p:ext uri="{BB962C8B-B14F-4D97-AF65-F5344CB8AC3E}">
        <p14:creationId xmlns:p14="http://schemas.microsoft.com/office/powerpoint/2010/main" val="20402741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First let’s take a look at the shear number of configurations there are between iOS and Android. As iOS progresses this number is only set to increase, and on Android it is already a HUGE number of configurations to even think about testing.</a:t>
            </a:r>
          </a:p>
          <a:p>
            <a:endParaRPr lang="en-US" baseline="0" dirty="0"/>
          </a:p>
          <a:p>
            <a:r>
              <a:rPr lang="en-US" baseline="0" dirty="0"/>
              <a:t>iOS: 7, 7.1, 8, 8.1, 8.2, and iOS 9, iOS 9.1</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21</a:t>
            </a:fld>
            <a:endParaRPr lang="en-US"/>
          </a:p>
        </p:txBody>
      </p:sp>
    </p:spTree>
    <p:extLst>
      <p:ext uri="{BB962C8B-B14F-4D97-AF65-F5344CB8AC3E}">
        <p14:creationId xmlns:p14="http://schemas.microsoft.com/office/powerpoint/2010/main" val="1192707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22</a:t>
            </a:fld>
            <a:endParaRPr lang="en-US"/>
          </a:p>
        </p:txBody>
      </p:sp>
    </p:spTree>
    <p:extLst>
      <p:ext uri="{BB962C8B-B14F-4D97-AF65-F5344CB8AC3E}">
        <p14:creationId xmlns:p14="http://schemas.microsoft.com/office/powerpoint/2010/main" val="15946820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23</a:t>
            </a:fld>
            <a:endParaRPr lang="en-US"/>
          </a:p>
        </p:txBody>
      </p:sp>
    </p:spTree>
    <p:extLst>
      <p:ext uri="{BB962C8B-B14F-4D97-AF65-F5344CB8AC3E}">
        <p14:creationId xmlns:p14="http://schemas.microsoft.com/office/powerpoint/2010/main" val="4423431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fragmentation</a:t>
            </a:r>
            <a:r>
              <a:rPr lang="en-US" baseline="0" dirty="0"/>
              <a:t> isn’t just in the devices, but as we start to build on our applications you soon found out they are ever increasingly complex.</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24</a:t>
            </a:fld>
            <a:endParaRPr lang="en-US"/>
          </a:p>
        </p:txBody>
      </p:sp>
    </p:spTree>
    <p:extLst>
      <p:ext uri="{BB962C8B-B14F-4D97-AF65-F5344CB8AC3E}">
        <p14:creationId xmlns:p14="http://schemas.microsoft.com/office/powerpoint/2010/main" val="6558586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 simple command you can simulate</a:t>
            </a:r>
            <a:r>
              <a:rPr lang="en-US" baseline="0" dirty="0"/>
              <a:t> all of your users interactions to build out a great test suite that can be run over and over again.</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25</a:t>
            </a:fld>
            <a:endParaRPr lang="en-US"/>
          </a:p>
        </p:txBody>
      </p:sp>
    </p:spTree>
    <p:extLst>
      <p:ext uri="{BB962C8B-B14F-4D97-AF65-F5344CB8AC3E}">
        <p14:creationId xmlns:p14="http://schemas.microsoft.com/office/powerpoint/2010/main" val="5593010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is your complete</a:t>
            </a:r>
            <a:r>
              <a:rPr lang="en-US" baseline="0" dirty="0"/>
              <a:t> mobile solution.</a:t>
            </a:r>
          </a:p>
          <a:p>
            <a:endParaRPr lang="en-US" baseline="0" dirty="0"/>
          </a:p>
          <a:p>
            <a:r>
              <a:rPr lang="en-US" baseline="0" dirty="0"/>
              <a:t>Xamarin Platform is usually what you hear about which is building native iOS, Android, Mac, and Windows Apps all in C#</a:t>
            </a:r>
          </a:p>
          <a:p>
            <a:endParaRPr lang="en-US" baseline="0" dirty="0"/>
          </a:p>
          <a:p>
            <a:r>
              <a:rPr lang="en-US" baseline="0" dirty="0"/>
              <a:t>However Xamarin offers a wide range of products for developers to go mobile including Test Cloud, Insights, and a way to learn all of mobile with University.</a:t>
            </a:r>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2/3/2017 1:25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13104171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Xamarin.Insights</a:t>
            </a:r>
            <a:r>
              <a:rPr lang="en-US" dirty="0"/>
              <a:t>,</a:t>
            </a:r>
            <a:r>
              <a:rPr lang="en-US" baseline="0" dirty="0"/>
              <a:t> currently in preview, enables us to support all of our apps from a full cross platform API.</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28</a:t>
            </a:fld>
            <a:endParaRPr lang="en-US"/>
          </a:p>
        </p:txBody>
      </p:sp>
    </p:spTree>
    <p:extLst>
      <p:ext uri="{BB962C8B-B14F-4D97-AF65-F5344CB8AC3E}">
        <p14:creationId xmlns:p14="http://schemas.microsoft.com/office/powerpoint/2010/main" val="18775651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29</a:t>
            </a:fld>
            <a:endParaRPr lang="en-US"/>
          </a:p>
        </p:txBody>
      </p:sp>
    </p:spTree>
    <p:extLst>
      <p:ext uri="{BB962C8B-B14F-4D97-AF65-F5344CB8AC3E}">
        <p14:creationId xmlns:p14="http://schemas.microsoft.com/office/powerpoint/2010/main" val="1369602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30</a:t>
            </a:fld>
            <a:endParaRPr lang="en-US"/>
          </a:p>
        </p:txBody>
      </p:sp>
    </p:spTree>
    <p:extLst>
      <p:ext uri="{BB962C8B-B14F-4D97-AF65-F5344CB8AC3E}">
        <p14:creationId xmlns:p14="http://schemas.microsoft.com/office/powerpoint/2010/main" val="16652049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31</a:t>
            </a:fld>
            <a:endParaRPr lang="en-US"/>
          </a:p>
        </p:txBody>
      </p:sp>
    </p:spTree>
    <p:extLst>
      <p:ext uri="{BB962C8B-B14F-4D97-AF65-F5344CB8AC3E}">
        <p14:creationId xmlns:p14="http://schemas.microsoft.com/office/powerpoint/2010/main" val="564325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3</a:t>
            </a:fld>
            <a:endParaRPr lang="en-US"/>
          </a:p>
        </p:txBody>
      </p:sp>
    </p:spTree>
    <p:extLst>
      <p:ext uri="{BB962C8B-B14F-4D97-AF65-F5344CB8AC3E}">
        <p14:creationId xmlns:p14="http://schemas.microsoft.com/office/powerpoint/2010/main" val="1024283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Xamarin.Insights</a:t>
            </a:r>
            <a:r>
              <a:rPr lang="en-US" dirty="0"/>
              <a:t>,</a:t>
            </a:r>
            <a:r>
              <a:rPr lang="en-US" baseline="0" dirty="0"/>
              <a:t> currently in preview, enables us to support all of our apps from a full cross platform API.</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32</a:t>
            </a:fld>
            <a:endParaRPr lang="en-US"/>
          </a:p>
        </p:txBody>
      </p:sp>
    </p:spTree>
    <p:extLst>
      <p:ext uri="{BB962C8B-B14F-4D97-AF65-F5344CB8AC3E}">
        <p14:creationId xmlns:p14="http://schemas.microsoft.com/office/powerpoint/2010/main" val="10105289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is your complete</a:t>
            </a:r>
            <a:r>
              <a:rPr lang="en-US" baseline="0" dirty="0"/>
              <a:t> mobile solution.</a:t>
            </a:r>
          </a:p>
          <a:p>
            <a:endParaRPr lang="en-US" baseline="0" dirty="0"/>
          </a:p>
          <a:p>
            <a:r>
              <a:rPr lang="en-US" baseline="0" dirty="0"/>
              <a:t>Xamarin Platform is usually what you hear about which is building native iOS, Android, Mac, and Windows Apps all in C#</a:t>
            </a:r>
          </a:p>
          <a:p>
            <a:endParaRPr lang="en-US" baseline="0" dirty="0"/>
          </a:p>
          <a:p>
            <a:r>
              <a:rPr lang="en-US" baseline="0" dirty="0"/>
              <a:t>However Xamarin offers a wide range of products for developers to go mobile including Test Cloud, Insights, and a way to learn all of mobile with University.</a:t>
            </a:r>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2/3/2017 1:25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19284906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started today with free 30 day trial of Xamarin</a:t>
            </a:r>
            <a:r>
              <a:rPr lang="en-US" baseline="0" dirty="0"/>
              <a:t> at xamarin.com</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35</a:t>
            </a:fld>
            <a:endParaRPr lang="en-US"/>
          </a:p>
        </p:txBody>
      </p:sp>
    </p:spTree>
    <p:extLst>
      <p:ext uri="{BB962C8B-B14F-4D97-AF65-F5344CB8AC3E}">
        <p14:creationId xmlns:p14="http://schemas.microsoft.com/office/powerpoint/2010/main" val="649022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2/3/2017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735079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4</a:t>
            </a:fld>
            <a:endParaRPr lang="en-US"/>
          </a:p>
        </p:txBody>
      </p:sp>
    </p:spTree>
    <p:extLst>
      <p:ext uri="{BB962C8B-B14F-4D97-AF65-F5344CB8AC3E}">
        <p14:creationId xmlns:p14="http://schemas.microsoft.com/office/powerpoint/2010/main" val="936147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is your complete</a:t>
            </a:r>
            <a:r>
              <a:rPr lang="en-US" baseline="0" dirty="0"/>
              <a:t> mobile solution.</a:t>
            </a:r>
          </a:p>
          <a:p>
            <a:endParaRPr lang="en-US" baseline="0" dirty="0"/>
          </a:p>
          <a:p>
            <a:r>
              <a:rPr lang="en-US" baseline="0" dirty="0"/>
              <a:t>Xamarin Platform is usually what you hear about which is building native iOS, Android, Mac, and Windows Apps all in C#</a:t>
            </a:r>
          </a:p>
          <a:p>
            <a:endParaRPr lang="en-US" baseline="0" dirty="0"/>
          </a:p>
          <a:p>
            <a:r>
              <a:rPr lang="en-US" baseline="0" dirty="0"/>
              <a:t>However Xamarin offers a wide range of products for developers to go mobile including Test Cloud, Insights, and a way to learn all of mobile with University.</a:t>
            </a:r>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2/3/2017 1:25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960709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2/3/2017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50961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UI build natively per platform,</a:t>
            </a:r>
            <a:r>
              <a:rPr lang="en-US" baseline="0" dirty="0"/>
              <a:t> leveraging C#</a:t>
            </a:r>
            <a:endParaRPr lang="en-US" dirty="0"/>
          </a:p>
          <a:p>
            <a:r>
              <a:rPr lang="en-US" dirty="0"/>
              <a:t>C# + XAML</a:t>
            </a:r>
          </a:p>
          <a:p>
            <a:r>
              <a:rPr lang="en-US" dirty="0"/>
              <a:t>C#</a:t>
            </a:r>
            <a:r>
              <a:rPr lang="en-US" baseline="0" dirty="0"/>
              <a:t> + XML</a:t>
            </a:r>
          </a:p>
          <a:p>
            <a:r>
              <a:rPr lang="en-US" baseline="0" dirty="0"/>
              <a:t>C# + XIB</a:t>
            </a:r>
          </a:p>
          <a:p>
            <a:r>
              <a:rPr lang="en-US" baseline="0" dirty="0"/>
              <a:t>One shared app logic code base, iOS, Android, Mac, Windows Phone, Windows Store, Windows</a:t>
            </a:r>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2/3/2017 1:25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766146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recently introduced Xamarin.Forms a new library</a:t>
            </a:r>
            <a:r>
              <a:rPr lang="en-US" baseline="0" dirty="0"/>
              <a:t> for cross platform user interface. We will touch up on this later, but this enables you to be highly productive, share code, but build out UI on each platform and access platform APIs.</a:t>
            </a:r>
          </a:p>
          <a:p>
            <a:endParaRPr lang="en-US" baseline="0" dirty="0"/>
          </a:p>
          <a:p>
            <a:r>
              <a:rPr lang="en-US" baseline="0" dirty="0"/>
              <a:t>With Xamarin.Forms you now have a nice Shared UI Code layer, but still access to platform APIs</a:t>
            </a:r>
          </a:p>
          <a:p>
            <a:r>
              <a:rPr lang="en-US" baseline="0" dirty="0"/>
              <a:t>You can start from native, pick a few screens, or start with forms, and replace with native later</a:t>
            </a:r>
          </a:p>
          <a:p>
            <a:endParaRPr lang="en-US"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8</a:t>
            </a:fld>
            <a:endParaRPr lang="en-US"/>
          </a:p>
        </p:txBody>
      </p:sp>
    </p:spTree>
    <p:extLst>
      <p:ext uri="{BB962C8B-B14F-4D97-AF65-F5344CB8AC3E}">
        <p14:creationId xmlns:p14="http://schemas.microsoft.com/office/powerpoint/2010/main" val="1541787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you have ever developed for a Windows Platform before these .NET namespaces might look familiar.</a:t>
            </a:r>
          </a:p>
          <a:p>
            <a:endParaRPr lang="en-US" baseline="0" dirty="0"/>
          </a:p>
          <a:p>
            <a:r>
              <a:rPr lang="en-US" baseline="0" dirty="0"/>
              <a:t>However, if we go to a new platform such as Windows Phone or Store we have a new SDK to use and a new set of namespaces.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9</a:t>
            </a:fld>
            <a:endParaRPr lang="en-US"/>
          </a:p>
        </p:txBody>
      </p:sp>
    </p:spTree>
    <p:extLst>
      <p:ext uri="{BB962C8B-B14F-4D97-AF65-F5344CB8AC3E}">
        <p14:creationId xmlns:p14="http://schemas.microsoft.com/office/powerpoint/2010/main" val="15433241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783540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a:p>
            <a:pPr lvl="0"/>
            <a:r>
              <a:rPr lang="en-US" dirty="0"/>
              <a:t>Presenter Title</a:t>
            </a:r>
          </a:p>
          <a:p>
            <a:pPr lvl="0"/>
            <a:r>
              <a:rPr lang="en-US" dirty="0"/>
              <a:t>Presenter Contact</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57587" y="5670380"/>
            <a:ext cx="3665174" cy="888023"/>
          </a:xfrm>
          <a:prstGeom prst="rect">
            <a:avLst/>
          </a:prstGeom>
        </p:spPr>
      </p:pic>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93698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312403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374041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112608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3600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11306157" y="6099698"/>
            <a:ext cx="407895" cy="365125"/>
          </a:xfrm>
          <a:prstGeom prst="rect">
            <a:avLst/>
          </a:prstGeom>
        </p:spPr>
        <p:txBody>
          <a:bodyPr/>
          <a:lstStyle/>
          <a:p>
            <a:fld id="{72791EF6-4CC3-A645-99B4-EB889446B386}" type="slidenum">
              <a:rPr lang="en-US" smtClean="0"/>
              <a:pPr/>
              <a:t>‹#›</a:t>
            </a:fld>
            <a:endParaRPr lang="en-US" dirty="0"/>
          </a:p>
        </p:txBody>
      </p:sp>
    </p:spTree>
    <p:extLst>
      <p:ext uri="{BB962C8B-B14F-4D97-AF65-F5344CB8AC3E}">
        <p14:creationId xmlns:p14="http://schemas.microsoft.com/office/powerpoint/2010/main" val="7110498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11306157" y="6099698"/>
            <a:ext cx="407895" cy="365125"/>
          </a:xfrm>
          <a:prstGeom prst="rect">
            <a:avLst/>
          </a:prstGeom>
        </p:spPr>
        <p:txBody>
          <a:bodyPr/>
          <a:lstStyle/>
          <a:p>
            <a:fld id="{72791EF6-4CC3-A645-99B4-EB889446B386}" type="slidenum">
              <a:rPr lang="en-US" smtClean="0"/>
              <a:pPr/>
              <a:t>‹#›</a:t>
            </a:fld>
            <a:endParaRPr lang="en-US" dirty="0"/>
          </a:p>
        </p:txBody>
      </p:sp>
    </p:spTree>
    <p:extLst>
      <p:ext uri="{BB962C8B-B14F-4D97-AF65-F5344CB8AC3E}">
        <p14:creationId xmlns:p14="http://schemas.microsoft.com/office/powerpoint/2010/main" val="6377908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11306157" y="6099698"/>
            <a:ext cx="407895" cy="365125"/>
          </a:xfrm>
          <a:prstGeom prst="rect">
            <a:avLst/>
          </a:prstGeom>
        </p:spPr>
        <p:txBody>
          <a:bodyPr/>
          <a:lstStyle/>
          <a:p>
            <a:fld id="{72791EF6-4CC3-A645-99B4-EB889446B386}" type="slidenum">
              <a:rPr lang="en-US" smtClean="0"/>
              <a:pPr/>
              <a:t>‹#›</a:t>
            </a:fld>
            <a:endParaRPr lang="en-US" dirty="0"/>
          </a:p>
        </p:txBody>
      </p:sp>
    </p:spTree>
    <p:extLst>
      <p:ext uri="{BB962C8B-B14F-4D97-AF65-F5344CB8AC3E}">
        <p14:creationId xmlns:p14="http://schemas.microsoft.com/office/powerpoint/2010/main" val="4488029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6716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837427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1pPr marL="0" indent="0">
              <a:buNone/>
              <a:defRPr/>
            </a:lvl1pPr>
            <a:lvl2pPr marL="336145" indent="0">
              <a:buNone/>
              <a:defRPr/>
            </a:lvl2pPr>
            <a:lvl3pPr marL="560241" indent="0">
              <a:buNone/>
              <a:defRPr sz="2353"/>
            </a:lvl3pPr>
            <a:lvl4pPr marL="784338" indent="0">
              <a:buNone/>
              <a:defRPr sz="1961"/>
            </a:lvl4pPr>
            <a:lvl5pPr marL="1008434" indent="0">
              <a:buNone/>
              <a:defRPr sz="196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196909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 id="2147483709" r:id="rId4"/>
    <p:sldLayoutId id="2147483710" r:id="rId5"/>
    <p:sldLayoutId id="2147483665" r:id="rId6"/>
    <p:sldLayoutId id="2147483666" r:id="rId7"/>
    <p:sldLayoutId id="2147483670" r:id="rId8"/>
    <p:sldLayoutId id="2147483671" r:id="rId9"/>
    <p:sldLayoutId id="2147483677" r:id="rId10"/>
    <p:sldLayoutId id="2147483679" r:id="rId11"/>
    <p:sldLayoutId id="2147483706" r:id="rId12"/>
    <p:sldLayoutId id="2147483708" r:id="rId13"/>
    <p:sldLayoutId id="2147483738" r:id="rId14"/>
    <p:sldLayoutId id="2147483740" r:id="rId15"/>
    <p:sldLayoutId id="2147483741" r:id="rId16"/>
    <p:sldLayoutId id="2147483742" r:id="rId17"/>
    <p:sldLayoutId id="2147483743" r:id="rId18"/>
    <p:sldLayoutId id="2147483744"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2.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 Id="rId9" Type="http://schemas.openxmlformats.org/officeDocument/2006/relationships/chart" Target="../charts/char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4.emf"/></Relationships>
</file>

<file path=ppt/slides/_rels/slide1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18.emf"/></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2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10.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2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28.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55.tiff"/><Relationship Id="rId7"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1.xml"/><Relationship Id="rId1" Type="http://schemas.openxmlformats.org/officeDocument/2006/relationships/slideLayout" Target="../slideLayouts/slideLayout10.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35.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10.emf"/></Relationships>
</file>

<file path=ppt/slides/_rels/slide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19.emf"/><Relationship Id="rId4" Type="http://schemas.openxmlformats.org/officeDocument/2006/relationships/image" Target="../media/image18.emf"/></Relationships>
</file>

<file path=ppt/slides/_rels/slide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9.emf"/><Relationship Id="rId4" Type="http://schemas.openxmlformats.org/officeDocument/2006/relationships/image" Target="../media/image18.emf"/></Relationships>
</file>

<file path=ppt/slides/_rels/slide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203837" cy="6858000"/>
          </a:xfrm>
          <a:prstGeom prst="rect">
            <a:avLst/>
          </a:prstGeom>
          <a:solidFill>
            <a:srgbClr val="27A5B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Title 11"/>
          <p:cNvSpPr txBox="1">
            <a:spLocks/>
          </p:cNvSpPr>
          <p:nvPr/>
        </p:nvSpPr>
        <p:spPr>
          <a:xfrm>
            <a:off x="6190864" y="-2089927"/>
            <a:ext cx="3518227" cy="969791"/>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700" kern="1200">
                <a:solidFill>
                  <a:srgbClr val="27A5BE"/>
                </a:solidFill>
                <a:latin typeface="Segoe UI Light" charset="0"/>
                <a:ea typeface="Segoe UI Light" charset="0"/>
                <a:cs typeface="Segoe UI Light" charset="0"/>
              </a:defRPr>
            </a:lvl1pPr>
          </a:lstStyle>
          <a:p>
            <a:r>
              <a:rPr lang="en-US" sz="1733" dirty="0">
                <a:solidFill>
                  <a:schemeClr val="bg1"/>
                </a:solidFill>
              </a:rPr>
              <a:t>The future of apps</a:t>
            </a:r>
          </a:p>
        </p:txBody>
      </p:sp>
      <p:sp>
        <p:nvSpPr>
          <p:cNvPr id="9" name="Title 11"/>
          <p:cNvSpPr txBox="1">
            <a:spLocks/>
          </p:cNvSpPr>
          <p:nvPr/>
        </p:nvSpPr>
        <p:spPr>
          <a:xfrm>
            <a:off x="10772976" y="-2240274"/>
            <a:ext cx="1258667" cy="969791"/>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700" kern="1200">
                <a:solidFill>
                  <a:srgbClr val="27A5BE"/>
                </a:solidFill>
                <a:latin typeface="Segoe UI Light" charset="0"/>
                <a:ea typeface="Segoe UI Light" charset="0"/>
                <a:cs typeface="Segoe UI Light" charset="0"/>
              </a:defRPr>
            </a:lvl1pPr>
          </a:lstStyle>
          <a:p>
            <a:pPr algn="r"/>
            <a:r>
              <a:rPr lang="en-US" sz="11466" dirty="0">
                <a:solidFill>
                  <a:schemeClr val="bg1"/>
                </a:solidFill>
              </a:rPr>
              <a:t>4</a:t>
            </a:r>
          </a:p>
        </p:txBody>
      </p:sp>
      <p:sp>
        <p:nvSpPr>
          <p:cNvPr id="10" name="Title 11"/>
          <p:cNvSpPr txBox="1">
            <a:spLocks/>
          </p:cNvSpPr>
          <p:nvPr/>
        </p:nvSpPr>
        <p:spPr>
          <a:xfrm>
            <a:off x="965980" y="4960749"/>
            <a:ext cx="4300287" cy="515652"/>
          </a:xfrm>
          <a:prstGeom prst="rect">
            <a:avLst/>
          </a:prstGeom>
        </p:spPr>
        <p:txBody>
          <a:bodyPr vert="horz" lIns="91440" tIns="45720" rIns="91440" bIns="45720" rtlCol="0" anchor="ctr">
            <a:normAutofit fontScale="92500"/>
          </a:bodyPr>
          <a:lstStyle>
            <a:lvl1pPr algn="l" defTabSz="685800" rtl="0" eaLnBrk="1" latinLnBrk="0" hangingPunct="1">
              <a:lnSpc>
                <a:spcPct val="90000"/>
              </a:lnSpc>
              <a:spcBef>
                <a:spcPct val="0"/>
              </a:spcBef>
              <a:buNone/>
              <a:defRPr sz="2700" kern="1200">
                <a:solidFill>
                  <a:srgbClr val="27A5BE"/>
                </a:solidFill>
                <a:latin typeface="Segoe UI Light" charset="0"/>
                <a:ea typeface="Segoe UI Light" charset="0"/>
                <a:cs typeface="Segoe UI Light" charset="0"/>
              </a:defRPr>
            </a:lvl1pPr>
          </a:lstStyle>
          <a:p>
            <a:r>
              <a:rPr lang="en-US" sz="2650" b="1" dirty="0">
                <a:solidFill>
                  <a:schemeClr val="bg1"/>
                </a:solidFill>
                <a:latin typeface="Segoe UI" charset="0"/>
                <a:ea typeface="Segoe UI" charset="0"/>
                <a:cs typeface="Segoe UI" charset="0"/>
              </a:rPr>
              <a:t>Presenter </a:t>
            </a:r>
            <a:r>
              <a:rPr lang="en-US" sz="2650" dirty="0">
                <a:solidFill>
                  <a:schemeClr val="bg1"/>
                </a:solidFill>
                <a:latin typeface="Segoe UI Light"/>
                <a:ea typeface="Segoe UI" charset="0"/>
                <a:cs typeface="Segoe UI" charset="0"/>
              </a:rPr>
              <a:t>Winston </a:t>
            </a:r>
            <a:r>
              <a:rPr lang="en-US" sz="2650" dirty="0" err="1">
                <a:solidFill>
                  <a:schemeClr val="bg1"/>
                </a:solidFill>
                <a:latin typeface="Segoe UI Light"/>
                <a:ea typeface="Segoe UI" charset="0"/>
                <a:cs typeface="Segoe UI" charset="0"/>
              </a:rPr>
              <a:t>Gubantes</a:t>
            </a:r>
            <a:endParaRPr lang="en-US" sz="2650" dirty="0" err="1">
              <a:solidFill>
                <a:schemeClr val="bg1"/>
              </a:solidFill>
            </a:endParaRPr>
          </a:p>
        </p:txBody>
      </p:sp>
      <p:sp>
        <p:nvSpPr>
          <p:cNvPr id="13" name="Title 11"/>
          <p:cNvSpPr txBox="1">
            <a:spLocks/>
          </p:cNvSpPr>
          <p:nvPr/>
        </p:nvSpPr>
        <p:spPr>
          <a:xfrm>
            <a:off x="977900" y="5375275"/>
            <a:ext cx="4316740" cy="51593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700" kern="1200">
                <a:solidFill>
                  <a:srgbClr val="27A5BE"/>
                </a:solidFill>
                <a:latin typeface="Segoe UI Light" charset="0"/>
                <a:ea typeface="Segoe UI Light" charset="0"/>
                <a:cs typeface="Segoe UI Light" charset="0"/>
              </a:defRPr>
            </a:lvl1pPr>
          </a:lstStyle>
          <a:p>
            <a:r>
              <a:rPr lang="en-US" sz="1850" dirty="0">
                <a:solidFill>
                  <a:srgbClr val="FFFFFF"/>
                </a:solidFill>
              </a:rPr>
              <a:t>Gluon's Senior .NET Developer</a:t>
            </a:r>
            <a:endParaRPr lang="en-US" sz="1850" dirty="0">
              <a:solidFill>
                <a:srgbClr val="FFFFFF"/>
              </a:solidFill>
              <a:latin typeface="Segoe UI Light"/>
            </a:endParaRPr>
          </a:p>
        </p:txBody>
      </p:sp>
      <p:grpSp>
        <p:nvGrpSpPr>
          <p:cNvPr id="3" name="Group 2"/>
          <p:cNvGrpSpPr/>
          <p:nvPr/>
        </p:nvGrpSpPr>
        <p:grpSpPr>
          <a:xfrm>
            <a:off x="3314422" y="1876394"/>
            <a:ext cx="5064141" cy="1536933"/>
            <a:chOff x="2485816" y="1407295"/>
            <a:chExt cx="3798106" cy="1152700"/>
          </a:xfrm>
        </p:grpSpPr>
        <p:pic>
          <p:nvPicPr>
            <p:cNvPr id="14" name="Picture 13"/>
            <p:cNvPicPr>
              <a:picLocks noChangeAspect="1"/>
            </p:cNvPicPr>
            <p:nvPr/>
          </p:nvPicPr>
          <p:blipFill>
            <a:blip r:embed="rId3"/>
            <a:stretch>
              <a:fillRect/>
            </a:stretch>
          </p:blipFill>
          <p:spPr>
            <a:xfrm>
              <a:off x="2485816" y="1407295"/>
              <a:ext cx="3456707" cy="787259"/>
            </a:xfrm>
            <a:prstGeom prst="rect">
              <a:avLst/>
            </a:prstGeom>
          </p:spPr>
        </p:pic>
        <p:sp>
          <p:nvSpPr>
            <p:cNvPr id="16" name="Title 11"/>
            <p:cNvSpPr txBox="1">
              <a:spLocks/>
            </p:cNvSpPr>
            <p:nvPr/>
          </p:nvSpPr>
          <p:spPr>
            <a:xfrm>
              <a:off x="5959457" y="1433877"/>
              <a:ext cx="324465" cy="386739"/>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700" kern="1200">
                  <a:solidFill>
                    <a:srgbClr val="27A5BE"/>
                  </a:solidFill>
                  <a:latin typeface="Segoe UI Light" charset="0"/>
                  <a:ea typeface="Segoe UI Light" charset="0"/>
                  <a:cs typeface="Segoe UI Light" charset="0"/>
                </a:defRPr>
              </a:lvl1pPr>
            </a:lstStyle>
            <a:p>
              <a:r>
                <a:rPr lang="en-US" sz="3733" dirty="0">
                  <a:solidFill>
                    <a:schemeClr val="bg1"/>
                  </a:solidFill>
                </a:rPr>
                <a:t>4</a:t>
              </a:r>
            </a:p>
          </p:txBody>
        </p:sp>
        <p:sp>
          <p:nvSpPr>
            <p:cNvPr id="17" name="Title 11"/>
            <p:cNvSpPr txBox="1">
              <a:spLocks/>
            </p:cNvSpPr>
            <p:nvPr/>
          </p:nvSpPr>
          <p:spPr>
            <a:xfrm>
              <a:off x="3520714" y="2173256"/>
              <a:ext cx="2563827" cy="386739"/>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700" kern="1200">
                  <a:solidFill>
                    <a:srgbClr val="27A5BE"/>
                  </a:solidFill>
                  <a:latin typeface="Segoe UI Light" charset="0"/>
                  <a:ea typeface="Segoe UI Light" charset="0"/>
                  <a:cs typeface="Segoe UI Light" charset="0"/>
                </a:defRPr>
              </a:lvl1pPr>
            </a:lstStyle>
            <a:p>
              <a:r>
                <a:rPr lang="en-US" sz="3200" dirty="0">
                  <a:solidFill>
                    <a:schemeClr val="bg1"/>
                  </a:solidFill>
                </a:rPr>
                <a:t>The future of apps</a:t>
              </a:r>
            </a:p>
          </p:txBody>
        </p:sp>
      </p:grpSp>
      <p:sp>
        <p:nvSpPr>
          <p:cNvPr id="18" name="Title 11"/>
          <p:cNvSpPr txBox="1">
            <a:spLocks/>
          </p:cNvSpPr>
          <p:nvPr/>
        </p:nvSpPr>
        <p:spPr>
          <a:xfrm>
            <a:off x="990600" y="5791200"/>
            <a:ext cx="4649368" cy="51593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700" kern="1200">
                <a:solidFill>
                  <a:srgbClr val="27A5BE"/>
                </a:solidFill>
                <a:latin typeface="Segoe UI Light" charset="0"/>
                <a:ea typeface="Segoe UI Light" charset="0"/>
                <a:cs typeface="Segoe UI Light" charset="0"/>
              </a:defRPr>
            </a:lvl1pPr>
          </a:lstStyle>
          <a:p>
            <a:endParaRPr lang="en-US" sz="1867" dirty="0">
              <a:solidFill>
                <a:srgbClr val="FFFFFF"/>
              </a:solidFill>
            </a:endParaRPr>
          </a:p>
        </p:txBody>
      </p:sp>
    </p:spTree>
    <p:extLst>
      <p:ext uri="{BB962C8B-B14F-4D97-AF65-F5344CB8AC3E}">
        <p14:creationId xmlns:p14="http://schemas.microsoft.com/office/powerpoint/2010/main" val="179827541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iOS – 100% API Coverage</a:t>
            </a:r>
          </a:p>
        </p:txBody>
      </p:sp>
      <p:grpSp>
        <p:nvGrpSpPr>
          <p:cNvPr id="3" name="Group 2"/>
          <p:cNvGrpSpPr/>
          <p:nvPr/>
        </p:nvGrpSpPr>
        <p:grpSpPr>
          <a:xfrm>
            <a:off x="758271" y="1930290"/>
            <a:ext cx="10716278" cy="895088"/>
            <a:chOff x="752656" y="1968500"/>
            <a:chExt cx="10931162" cy="913036"/>
          </a:xfrm>
        </p:grpSpPr>
        <p:sp>
          <p:nvSpPr>
            <p:cNvPr id="19" name="Rounded Rectangle 18"/>
            <p:cNvSpPr/>
            <p:nvPr/>
          </p:nvSpPr>
          <p:spPr>
            <a:xfrm>
              <a:off x="75265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MapKit</a:t>
              </a:r>
              <a:endParaRPr lang="en-US" sz="176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UIKit</a:t>
              </a:r>
              <a:endParaRPr lang="en-US" sz="1765"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iBeacon</a:t>
              </a:r>
              <a:endParaRPr lang="en-US" sz="176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CoreGraphics</a:t>
              </a:r>
              <a:endParaRPr lang="en-US" sz="1765"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CoreMotion</a:t>
              </a:r>
              <a:endParaRPr lang="en-US" sz="1765" dirty="0">
                <a:solidFill>
                  <a:srgbClr val="FFFFFF"/>
                </a:solidFill>
                <a:cs typeface="Helvetica Light"/>
              </a:endParaRPr>
            </a:p>
          </p:txBody>
        </p:sp>
        <p:sp>
          <p:nvSpPr>
            <p:cNvPr id="34" name="TextBox 33"/>
            <p:cNvSpPr txBox="1"/>
            <p:nvPr/>
          </p:nvSpPr>
          <p:spPr>
            <a:xfrm>
              <a:off x="6299200" y="1968500"/>
              <a:ext cx="369332" cy="634020"/>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grpSp>
      <p:pic>
        <p:nvPicPr>
          <p:cNvPr id="26" name="Picture 25"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sp>
        <p:nvSpPr>
          <p:cNvPr id="37" name="Left Brace 36"/>
          <p:cNvSpPr/>
          <p:nvPr/>
        </p:nvSpPr>
        <p:spPr>
          <a:xfrm rot="5400000" flipH="1">
            <a:off x="5934146" y="-393256"/>
            <a:ext cx="373510" cy="10707296"/>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sp>
        <p:nvSpPr>
          <p:cNvPr id="24" name="Rounded Rectangle 23"/>
          <p:cNvSpPr/>
          <p:nvPr/>
        </p:nvSpPr>
        <p:spPr>
          <a:xfrm>
            <a:off x="75378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25" name="Rounded Rectangle 24"/>
          <p:cNvSpPr/>
          <p:nvPr/>
        </p:nvSpPr>
        <p:spPr>
          <a:xfrm>
            <a:off x="292437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30" name="Rounded Rectangle 29"/>
          <p:cNvSpPr/>
          <p:nvPr/>
        </p:nvSpPr>
        <p:spPr>
          <a:xfrm>
            <a:off x="509497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31" name="Rounded Rectangle 30"/>
          <p:cNvSpPr/>
          <p:nvPr/>
        </p:nvSpPr>
        <p:spPr>
          <a:xfrm>
            <a:off x="726556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32" name="Rounded Rectangle 31"/>
          <p:cNvSpPr/>
          <p:nvPr/>
        </p:nvSpPr>
        <p:spPr>
          <a:xfrm>
            <a:off x="9436161"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39" name="Rounded Rectangle 38"/>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40" name="Rounded Rectangle 39"/>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41" name="Rounded Rectangle 40"/>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42" name="Rounded Rectangle 41"/>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1139901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 100</a:t>
            </a:r>
            <a:r>
              <a:rPr lang="en-US"/>
              <a:t>% API </a:t>
            </a:r>
            <a:r>
              <a:rPr lang="en-US" dirty="0"/>
              <a:t>Coverage</a:t>
            </a:r>
          </a:p>
        </p:txBody>
      </p:sp>
      <p:sp>
        <p:nvSpPr>
          <p:cNvPr id="19" name="Rounded Rectangle 18"/>
          <p:cNvSpPr/>
          <p:nvPr/>
        </p:nvSpPr>
        <p:spPr>
          <a:xfrm>
            <a:off x="758271"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Text-to-speech</a:t>
            </a:r>
          </a:p>
        </p:txBody>
      </p:sp>
      <p:sp>
        <p:nvSpPr>
          <p:cNvPr id="20" name="Rounded Rectangle 19"/>
          <p:cNvSpPr/>
          <p:nvPr/>
        </p:nvSpPr>
        <p:spPr>
          <a:xfrm>
            <a:off x="2928866"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ActionBar</a:t>
            </a:r>
            <a:endParaRPr lang="en-US" sz="1765" dirty="0">
              <a:solidFill>
                <a:srgbClr val="FFFFFF"/>
              </a:solidFill>
              <a:cs typeface="Helvetica Light"/>
            </a:endParaRPr>
          </a:p>
        </p:txBody>
      </p:sp>
      <p:sp>
        <p:nvSpPr>
          <p:cNvPr id="21" name="Rounded Rectangle 20"/>
          <p:cNvSpPr/>
          <p:nvPr/>
        </p:nvSpPr>
        <p:spPr>
          <a:xfrm>
            <a:off x="5099461"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568" dirty="0">
                <a:solidFill>
                  <a:srgbClr val="FFFFFF"/>
                </a:solidFill>
                <a:cs typeface="Helvetica Light"/>
              </a:rPr>
              <a:t>Printing Framework</a:t>
            </a:r>
          </a:p>
        </p:txBody>
      </p:sp>
      <p:sp>
        <p:nvSpPr>
          <p:cNvPr id="22" name="Rounded Rectangle 21"/>
          <p:cNvSpPr/>
          <p:nvPr/>
        </p:nvSpPr>
        <p:spPr>
          <a:xfrm>
            <a:off x="7270056"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Renderscript</a:t>
            </a:r>
            <a:endParaRPr lang="en-US" sz="1765" dirty="0">
              <a:solidFill>
                <a:srgbClr val="FFFFFF"/>
              </a:solidFill>
              <a:cs typeface="Helvetica Light"/>
            </a:endParaRPr>
          </a:p>
        </p:txBody>
      </p:sp>
      <p:sp>
        <p:nvSpPr>
          <p:cNvPr id="23" name="Rounded Rectangle 22"/>
          <p:cNvSpPr/>
          <p:nvPr/>
        </p:nvSpPr>
        <p:spPr>
          <a:xfrm>
            <a:off x="9440652"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NFC</a:t>
            </a:r>
          </a:p>
        </p:txBody>
      </p:sp>
      <p:pic>
        <p:nvPicPr>
          <p:cNvPr id="32" name="Picture 31"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sp>
        <p:nvSpPr>
          <p:cNvPr id="34" name="TextBox 33"/>
          <p:cNvSpPr txBox="1"/>
          <p:nvPr/>
        </p:nvSpPr>
        <p:spPr>
          <a:xfrm>
            <a:off x="6195781" y="1785555"/>
            <a:ext cx="362072" cy="621556"/>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sp>
        <p:nvSpPr>
          <p:cNvPr id="36" name="Left Brace 35"/>
          <p:cNvSpPr/>
          <p:nvPr/>
        </p:nvSpPr>
        <p:spPr>
          <a:xfrm rot="5400000" flipH="1">
            <a:off x="5934146" y="-393256"/>
            <a:ext cx="373510" cy="10707296"/>
          </a:xfrm>
          <a:prstGeom prst="leftBrace">
            <a:avLst>
              <a:gd name="adj1" fmla="val 56668"/>
              <a:gd name="adj2" fmla="val 50000"/>
            </a:avLst>
          </a:prstGeom>
          <a:ln w="19050" cap="rnd">
            <a:solidFill>
              <a:srgbClr val="6FBD23"/>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sp>
        <p:nvSpPr>
          <p:cNvPr id="24" name="Rounded Rectangle 23"/>
          <p:cNvSpPr/>
          <p:nvPr/>
        </p:nvSpPr>
        <p:spPr>
          <a:xfrm>
            <a:off x="75378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25" name="Rounded Rectangle 24"/>
          <p:cNvSpPr/>
          <p:nvPr/>
        </p:nvSpPr>
        <p:spPr>
          <a:xfrm>
            <a:off x="292437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30" name="Rounded Rectangle 29"/>
          <p:cNvSpPr/>
          <p:nvPr/>
        </p:nvSpPr>
        <p:spPr>
          <a:xfrm>
            <a:off x="509497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31" name="Rounded Rectangle 30"/>
          <p:cNvSpPr/>
          <p:nvPr/>
        </p:nvSpPr>
        <p:spPr>
          <a:xfrm>
            <a:off x="726556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37" name="Rounded Rectangle 36"/>
          <p:cNvSpPr/>
          <p:nvPr/>
        </p:nvSpPr>
        <p:spPr>
          <a:xfrm>
            <a:off x="9436161"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39" name="Rounded Rectangle 38"/>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40" name="Rounded Rectangle 39"/>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41" name="Rounded Rectangle 40"/>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42" name="Rounded Rectangle 41"/>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65346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476712"/>
            <a:ext cx="11655840" cy="1346194"/>
          </a:xfrm>
        </p:spPr>
        <p:txBody>
          <a:bodyPr/>
          <a:lstStyle/>
          <a:p>
            <a:pPr algn="ctr">
              <a:lnSpc>
                <a:spcPct val="100000"/>
              </a:lnSpc>
            </a:pPr>
            <a:r>
              <a:rPr lang="en-US" sz="3529" dirty="0"/>
              <a:t>Anything you can do in Objective-C, Swift, or Java</a:t>
            </a:r>
            <a:br>
              <a:rPr lang="en-US" sz="3529" dirty="0"/>
            </a:br>
            <a:r>
              <a:rPr lang="en-US" sz="3529" dirty="0"/>
              <a:t>can be done </a:t>
            </a:r>
            <a:r>
              <a:rPr lang="en-US" sz="3529" dirty="0">
                <a:latin typeface="+mn-lt"/>
              </a:rPr>
              <a:t>in C# and Visual Studio with Xamarin</a:t>
            </a:r>
            <a:r>
              <a:rPr lang="en-US" sz="3529" dirty="0"/>
              <a:t>.</a:t>
            </a:r>
          </a:p>
        </p:txBody>
      </p:sp>
      <p:grpSp>
        <p:nvGrpSpPr>
          <p:cNvPr id="7" name="Group 6"/>
          <p:cNvGrpSpPr/>
          <p:nvPr/>
        </p:nvGrpSpPr>
        <p:grpSpPr>
          <a:xfrm>
            <a:off x="2281060" y="2054794"/>
            <a:ext cx="8013425" cy="4449401"/>
            <a:chOff x="2961799" y="2095500"/>
            <a:chExt cx="8174111" cy="4538621"/>
          </a:xfrm>
        </p:grpSpPr>
        <p:pic>
          <p:nvPicPr>
            <p:cNvPr id="9" name="Picture 8" descr="T-shirt Store App.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Tree>
    <p:extLst>
      <p:ext uri="{BB962C8B-B14F-4D97-AF65-F5344CB8AC3E}">
        <p14:creationId xmlns:p14="http://schemas.microsoft.com/office/powerpoint/2010/main" val="123903602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Native Performance</a:t>
            </a:r>
          </a:p>
        </p:txBody>
      </p:sp>
      <p:sp>
        <p:nvSpPr>
          <p:cNvPr id="3" name="Text Placeholder 2"/>
          <p:cNvSpPr>
            <a:spLocks noGrp="1"/>
          </p:cNvSpPr>
          <p:nvPr>
            <p:ph type="body" sz="quarter" idx="10"/>
          </p:nvPr>
        </p:nvSpPr>
        <p:spPr>
          <a:xfrm>
            <a:off x="642750" y="4577480"/>
            <a:ext cx="5378548" cy="1369838"/>
          </a:xfrm>
        </p:spPr>
        <p:txBody>
          <a:bodyPr/>
          <a:lstStyle/>
          <a:p>
            <a:pPr lvl="1">
              <a:lnSpc>
                <a:spcPct val="110000"/>
              </a:lnSpc>
              <a:spcBef>
                <a:spcPts val="1200"/>
              </a:spcBef>
            </a:pPr>
            <a:r>
              <a:rPr lang="en-US" sz="2353" dirty="0" err="1">
                <a:solidFill>
                  <a:srgbClr val="7E5DBE"/>
                </a:solidFill>
                <a:cs typeface="Segoe UI" panose="020B0502040204020203" pitchFamily="34" charset="0"/>
              </a:rPr>
              <a:t>Xamarin.iOS</a:t>
            </a:r>
            <a:r>
              <a:rPr lang="en-US" sz="2353" dirty="0">
                <a:solidFill>
                  <a:schemeClr val="tx1"/>
                </a:solidFill>
                <a:latin typeface="+mj-lt"/>
                <a:cs typeface="Segoe UI" panose="020B0502040204020203" pitchFamily="34" charset="0"/>
              </a:rPr>
              <a:t> does full Ahead Of Time (AOT) compilation to produce an ARM binary for Apple’s App Store.</a:t>
            </a:r>
          </a:p>
        </p:txBody>
      </p:sp>
      <p:sp>
        <p:nvSpPr>
          <p:cNvPr id="4" name="Text Placeholder 3"/>
          <p:cNvSpPr>
            <a:spLocks noGrp="1"/>
          </p:cNvSpPr>
          <p:nvPr>
            <p:ph type="body" sz="quarter" idx="11"/>
          </p:nvPr>
        </p:nvSpPr>
        <p:spPr>
          <a:xfrm>
            <a:off x="6245405" y="4577480"/>
            <a:ext cx="5378548" cy="1369838"/>
          </a:xfrm>
        </p:spPr>
        <p:txBody>
          <a:bodyPr/>
          <a:lstStyle/>
          <a:p>
            <a:pPr marL="225653" lvl="1" defTabSz="448008">
              <a:lnSpc>
                <a:spcPct val="110000"/>
              </a:lnSpc>
              <a:defRPr/>
            </a:pPr>
            <a:r>
              <a:rPr lang="en-US" sz="2353" dirty="0" err="1">
                <a:solidFill>
                  <a:srgbClr val="66B11F"/>
                </a:solidFill>
                <a:cs typeface="Segoe UI" panose="020B0502040204020203" pitchFamily="34" charset="0"/>
              </a:rPr>
              <a:t>Xamarin.Android</a:t>
            </a:r>
            <a:r>
              <a:rPr lang="en-US" sz="2353" dirty="0">
                <a:solidFill>
                  <a:schemeClr val="tx1"/>
                </a:solidFill>
                <a:latin typeface="+mj-lt"/>
                <a:cs typeface="Segoe UI" panose="020B0502040204020203" pitchFamily="34" charset="0"/>
              </a:rPr>
              <a:t> takes advantage of Just In Time (JIT) compilation on the Android device.</a:t>
            </a:r>
          </a:p>
        </p:txBody>
      </p:sp>
      <p:grpSp>
        <p:nvGrpSpPr>
          <p:cNvPr id="6" name="Group 5"/>
          <p:cNvGrpSpPr/>
          <p:nvPr/>
        </p:nvGrpSpPr>
        <p:grpSpPr>
          <a:xfrm>
            <a:off x="781256" y="1868038"/>
            <a:ext cx="10604465" cy="2573608"/>
            <a:chOff x="797226" y="1841500"/>
            <a:chExt cx="10869437" cy="2637914"/>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7226" y="1841500"/>
              <a:ext cx="4900434" cy="263791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66229" y="1841500"/>
              <a:ext cx="4900434" cy="2637914"/>
            </a:xfrm>
            <a:prstGeom prst="rect">
              <a:avLst/>
            </a:prstGeom>
          </p:spPr>
        </p:pic>
      </p:grpSp>
    </p:spTree>
    <p:extLst>
      <p:ext uri="{BB962C8B-B14F-4D97-AF65-F5344CB8AC3E}">
        <p14:creationId xmlns:p14="http://schemas.microsoft.com/office/powerpoint/2010/main" val="76593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348" y="2867956"/>
            <a:ext cx="6939509" cy="1122088"/>
          </a:xfrm>
        </p:spPr>
        <p:txBody>
          <a:bodyPr/>
          <a:lstStyle/>
          <a:p>
            <a:pPr algn="ctr"/>
            <a:r>
              <a:rPr lang="en-US" sz="5882" dirty="0">
                <a:solidFill>
                  <a:srgbClr val="6FBD23"/>
                </a:solidFill>
              </a:rPr>
              <a:t>✓</a:t>
            </a:r>
            <a:r>
              <a:rPr lang="en-US" sz="5882" dirty="0">
                <a:solidFill>
                  <a:srgbClr val="2DB1DD"/>
                </a:solidFill>
              </a:rPr>
              <a:t>Always Up-to-Date</a:t>
            </a:r>
            <a:endParaRPr lang="en-US" sz="5882" dirty="0"/>
          </a:p>
        </p:txBody>
      </p:sp>
      <p:sp>
        <p:nvSpPr>
          <p:cNvPr id="7" name="Text Placeholder 7"/>
          <p:cNvSpPr>
            <a:spLocks noGrp="1"/>
          </p:cNvSpPr>
          <p:nvPr>
            <p:ph type="body" sz="quarter" idx="10"/>
          </p:nvPr>
        </p:nvSpPr>
        <p:spPr>
          <a:xfrm>
            <a:off x="7814148" y="1080844"/>
            <a:ext cx="3216858" cy="2670988"/>
          </a:xfrm>
        </p:spPr>
        <p:txBody>
          <a:bodyPr/>
          <a:lstStyle/>
          <a:p>
            <a:pPr marL="0" indent="0">
              <a:lnSpc>
                <a:spcPct val="70000"/>
              </a:lnSpc>
              <a:buNone/>
            </a:pPr>
            <a:r>
              <a:rPr lang="en-US" sz="2745" dirty="0">
                <a:latin typeface="+mn-lt"/>
              </a:rPr>
              <a:t>Same-day support:</a:t>
            </a:r>
          </a:p>
          <a:p>
            <a:pPr>
              <a:lnSpc>
                <a:spcPct val="70000"/>
              </a:lnSpc>
              <a:buFont typeface="Arial"/>
              <a:buChar char="•"/>
            </a:pPr>
            <a:r>
              <a:rPr lang="en-US" sz="1961" dirty="0">
                <a:latin typeface="+mn-lt"/>
              </a:rPr>
              <a:t>iOS 5</a:t>
            </a:r>
          </a:p>
          <a:p>
            <a:pPr>
              <a:lnSpc>
                <a:spcPct val="70000"/>
              </a:lnSpc>
              <a:buFont typeface="Arial"/>
              <a:buChar char="•"/>
            </a:pPr>
            <a:r>
              <a:rPr lang="en-US" sz="1961" dirty="0">
                <a:latin typeface="+mn-lt"/>
              </a:rPr>
              <a:t>iOS 6</a:t>
            </a:r>
          </a:p>
          <a:p>
            <a:pPr>
              <a:lnSpc>
                <a:spcPct val="70000"/>
              </a:lnSpc>
              <a:buFont typeface="Arial"/>
              <a:buChar char="•"/>
            </a:pPr>
            <a:r>
              <a:rPr lang="en-US" sz="1961" dirty="0">
                <a:latin typeface="+mn-lt"/>
              </a:rPr>
              <a:t>iOS 7</a:t>
            </a:r>
          </a:p>
          <a:p>
            <a:pPr>
              <a:lnSpc>
                <a:spcPct val="70000"/>
              </a:lnSpc>
              <a:buFont typeface="Arial"/>
              <a:buChar char="•"/>
            </a:pPr>
            <a:r>
              <a:rPr lang="en-US" sz="1961" dirty="0">
                <a:latin typeface="+mn-lt"/>
              </a:rPr>
              <a:t>iOS 7.1</a:t>
            </a:r>
          </a:p>
          <a:p>
            <a:pPr>
              <a:lnSpc>
                <a:spcPct val="70000"/>
              </a:lnSpc>
              <a:buFont typeface="Arial"/>
              <a:buChar char="•"/>
            </a:pPr>
            <a:r>
              <a:rPr lang="en-US" sz="1961" dirty="0">
                <a:latin typeface="+mn-lt"/>
              </a:rPr>
              <a:t>iOS 8</a:t>
            </a:r>
          </a:p>
          <a:p>
            <a:pPr>
              <a:lnSpc>
                <a:spcPct val="70000"/>
              </a:lnSpc>
              <a:buFont typeface="Arial"/>
              <a:buChar char="•"/>
            </a:pPr>
            <a:r>
              <a:rPr lang="en-US" sz="1961" dirty="0">
                <a:latin typeface="+mn-lt"/>
              </a:rPr>
              <a:t>iOS 9</a:t>
            </a:r>
          </a:p>
        </p:txBody>
      </p:sp>
      <p:sp>
        <p:nvSpPr>
          <p:cNvPr id="14" name="Text Placeholder 7"/>
          <p:cNvSpPr>
            <a:spLocks noGrp="1"/>
          </p:cNvSpPr>
          <p:nvPr>
            <p:ph type="body" sz="quarter" idx="11"/>
          </p:nvPr>
        </p:nvSpPr>
        <p:spPr>
          <a:xfrm>
            <a:off x="7814148" y="3751832"/>
            <a:ext cx="2768646" cy="2305888"/>
          </a:xfrm>
        </p:spPr>
        <p:txBody>
          <a:bodyPr/>
          <a:lstStyle/>
          <a:p>
            <a:pPr marL="0" indent="0">
              <a:lnSpc>
                <a:spcPct val="70000"/>
              </a:lnSpc>
              <a:buNone/>
            </a:pPr>
            <a:r>
              <a:rPr lang="en-US" sz="2745" dirty="0">
                <a:latin typeface="+mn-lt"/>
              </a:rPr>
              <a:t>Full support for:</a:t>
            </a:r>
          </a:p>
          <a:p>
            <a:pPr>
              <a:lnSpc>
                <a:spcPct val="70000"/>
              </a:lnSpc>
              <a:buFont typeface="Arial"/>
              <a:buChar char="•"/>
            </a:pPr>
            <a:r>
              <a:rPr lang="en-US" sz="1961" dirty="0">
                <a:latin typeface="+mn-lt"/>
              </a:rPr>
              <a:t>Apple Watch</a:t>
            </a:r>
          </a:p>
          <a:p>
            <a:pPr>
              <a:lnSpc>
                <a:spcPct val="70000"/>
              </a:lnSpc>
              <a:buFont typeface="Arial"/>
              <a:buChar char="•"/>
            </a:pPr>
            <a:r>
              <a:rPr lang="en-US" sz="1961" dirty="0">
                <a:latin typeface="+mn-lt"/>
              </a:rPr>
              <a:t>Google Glass</a:t>
            </a:r>
          </a:p>
          <a:p>
            <a:pPr>
              <a:lnSpc>
                <a:spcPct val="70000"/>
              </a:lnSpc>
              <a:buFont typeface="Arial"/>
              <a:buChar char="•"/>
            </a:pPr>
            <a:r>
              <a:rPr lang="en-US" sz="1961" dirty="0">
                <a:latin typeface="+mn-lt"/>
              </a:rPr>
              <a:t>Android Wear</a:t>
            </a:r>
          </a:p>
          <a:p>
            <a:pPr>
              <a:lnSpc>
                <a:spcPct val="70000"/>
              </a:lnSpc>
              <a:buFont typeface="Arial"/>
              <a:buChar char="•"/>
            </a:pPr>
            <a:r>
              <a:rPr lang="en-US" sz="1961" dirty="0">
                <a:latin typeface="+mn-lt"/>
              </a:rPr>
              <a:t>Amazon Fire TV</a:t>
            </a:r>
          </a:p>
          <a:p>
            <a:pPr>
              <a:lnSpc>
                <a:spcPct val="70000"/>
              </a:lnSpc>
              <a:buFont typeface="Arial"/>
              <a:buChar char="•"/>
            </a:pPr>
            <a:r>
              <a:rPr lang="en-US" sz="1961" dirty="0">
                <a:latin typeface="+mn-lt"/>
              </a:rPr>
              <a:t>and much more</a:t>
            </a:r>
          </a:p>
        </p:txBody>
      </p:sp>
    </p:spTree>
    <p:extLst>
      <p:ext uri="{BB962C8B-B14F-4D97-AF65-F5344CB8AC3E}">
        <p14:creationId xmlns:p14="http://schemas.microsoft.com/office/powerpoint/2010/main" val="1545032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6995" y="2681201"/>
            <a:ext cx="3585697" cy="1495598"/>
          </a:xfrm>
        </p:spPr>
        <p:txBody>
          <a:bodyPr/>
          <a:lstStyle/>
          <a:p>
            <a:r>
              <a:rPr lang="en-US" dirty="0">
                <a:solidFill>
                  <a:srgbClr val="06AED0"/>
                </a:solidFill>
              </a:rPr>
              <a:t>Code </a:t>
            </a:r>
            <a:br>
              <a:rPr lang="en-US" dirty="0">
                <a:solidFill>
                  <a:srgbClr val="06AED0"/>
                </a:solidFill>
              </a:rPr>
            </a:br>
            <a:r>
              <a:rPr lang="en-US" dirty="0">
                <a:solidFill>
                  <a:srgbClr val="06AED0"/>
                </a:solidFill>
              </a:rPr>
              <a:t>Sharing</a:t>
            </a:r>
            <a:br>
              <a:rPr lang="en-US" dirty="0">
                <a:solidFill>
                  <a:srgbClr val="06AED0"/>
                </a:solidFill>
              </a:rPr>
            </a:br>
            <a:r>
              <a:rPr lang="en-US" dirty="0">
                <a:solidFill>
                  <a:srgbClr val="06AED0"/>
                </a:solidFill>
              </a:rPr>
              <a:t>Stats</a:t>
            </a:r>
          </a:p>
        </p:txBody>
      </p:sp>
      <p:sp>
        <p:nvSpPr>
          <p:cNvPr id="91" name="TextBox 90"/>
          <p:cNvSpPr txBox="1"/>
          <p:nvPr/>
        </p:nvSpPr>
        <p:spPr>
          <a:xfrm>
            <a:off x="1476922" y="4200584"/>
            <a:ext cx="1195233" cy="331899"/>
          </a:xfrm>
          <a:prstGeom prst="rect">
            <a:avLst/>
          </a:prstGeom>
          <a:noFill/>
          <a:ln>
            <a:noFill/>
          </a:ln>
        </p:spPr>
        <p:txBody>
          <a:bodyPr wrap="square" rtlCol="0">
            <a:spAutoFit/>
          </a:bodyPr>
          <a:lstStyle/>
          <a:p>
            <a:pPr algn="r" defTabSz="609498"/>
            <a:r>
              <a:rPr lang="en-US" sz="1568" dirty="0">
                <a:solidFill>
                  <a:srgbClr val="06AED0"/>
                </a:solidFill>
              </a:rPr>
              <a:t>Mac</a:t>
            </a:r>
          </a:p>
        </p:txBody>
      </p:sp>
      <p:sp>
        <p:nvSpPr>
          <p:cNvPr id="92" name="TextBox 91"/>
          <p:cNvSpPr txBox="1"/>
          <p:nvPr/>
        </p:nvSpPr>
        <p:spPr>
          <a:xfrm>
            <a:off x="1501823" y="2949493"/>
            <a:ext cx="1195233" cy="331899"/>
          </a:xfrm>
          <a:prstGeom prst="rect">
            <a:avLst/>
          </a:prstGeom>
          <a:noFill/>
          <a:ln>
            <a:noFill/>
          </a:ln>
        </p:spPr>
        <p:txBody>
          <a:bodyPr wrap="square" rtlCol="0">
            <a:spAutoFit/>
          </a:bodyPr>
          <a:lstStyle/>
          <a:p>
            <a:pPr algn="r" defTabSz="609498"/>
            <a:r>
              <a:rPr lang="en-US" sz="1568">
                <a:solidFill>
                  <a:srgbClr val="06AED0"/>
                </a:solidFill>
              </a:rPr>
              <a:t>iOS</a:t>
            </a:r>
            <a:endParaRPr lang="en-US" sz="1568" dirty="0">
              <a:solidFill>
                <a:srgbClr val="06AED0"/>
              </a:solidFill>
            </a:endParaRPr>
          </a:p>
        </p:txBody>
      </p:sp>
      <p:sp>
        <p:nvSpPr>
          <p:cNvPr id="93" name="TextBox 92"/>
          <p:cNvSpPr txBox="1"/>
          <p:nvPr/>
        </p:nvSpPr>
        <p:spPr>
          <a:xfrm>
            <a:off x="1501823" y="1698402"/>
            <a:ext cx="1195233" cy="331899"/>
          </a:xfrm>
          <a:prstGeom prst="rect">
            <a:avLst/>
          </a:prstGeom>
          <a:noFill/>
          <a:ln>
            <a:noFill/>
          </a:ln>
        </p:spPr>
        <p:txBody>
          <a:bodyPr wrap="square" rtlCol="0">
            <a:spAutoFit/>
          </a:bodyPr>
          <a:lstStyle/>
          <a:p>
            <a:pPr algn="r" defTabSz="609498"/>
            <a:r>
              <a:rPr lang="en-US" sz="1568" dirty="0">
                <a:solidFill>
                  <a:srgbClr val="06AED0"/>
                </a:solidFill>
              </a:rPr>
              <a:t>Android</a:t>
            </a:r>
          </a:p>
        </p:txBody>
      </p:sp>
      <p:sp>
        <p:nvSpPr>
          <p:cNvPr id="95" name="TextBox 94"/>
          <p:cNvSpPr txBox="1"/>
          <p:nvPr/>
        </p:nvSpPr>
        <p:spPr>
          <a:xfrm>
            <a:off x="680100" y="5483307"/>
            <a:ext cx="1917353" cy="331899"/>
          </a:xfrm>
          <a:prstGeom prst="rect">
            <a:avLst/>
          </a:prstGeom>
          <a:noFill/>
          <a:ln>
            <a:noFill/>
          </a:ln>
        </p:spPr>
        <p:txBody>
          <a:bodyPr wrap="square" rtlCol="0">
            <a:spAutoFit/>
          </a:bodyPr>
          <a:lstStyle/>
          <a:p>
            <a:pPr algn="r" defTabSz="609498"/>
            <a:r>
              <a:rPr lang="en-US" sz="1568">
                <a:solidFill>
                  <a:srgbClr val="06AED0"/>
                </a:solidFill>
              </a:rPr>
              <a:t>Windows Phone</a:t>
            </a:r>
            <a:endParaRPr lang="en-US" sz="1568" dirty="0">
              <a:solidFill>
                <a:srgbClr val="06AED0"/>
              </a:solidFill>
            </a:endParaRPr>
          </a:p>
        </p:txBody>
      </p:sp>
      <p:grpSp>
        <p:nvGrpSpPr>
          <p:cNvPr id="4" name="Group 3"/>
          <p:cNvGrpSpPr/>
          <p:nvPr/>
        </p:nvGrpSpPr>
        <p:grpSpPr>
          <a:xfrm>
            <a:off x="2733397" y="515620"/>
            <a:ext cx="3935702" cy="5826761"/>
            <a:chOff x="4008436" y="525462"/>
            <a:chExt cx="4014619" cy="5943600"/>
          </a:xfrm>
        </p:grpSpPr>
        <p:grpSp>
          <p:nvGrpSpPr>
            <p:cNvPr id="96" name="Group 95"/>
            <p:cNvGrpSpPr/>
            <p:nvPr/>
          </p:nvGrpSpPr>
          <p:grpSpPr>
            <a:xfrm>
              <a:off x="4008436" y="525462"/>
              <a:ext cx="4014619" cy="5943600"/>
              <a:chOff x="4008437" y="525462"/>
              <a:chExt cx="4014619" cy="5943600"/>
            </a:xfrm>
          </p:grpSpPr>
          <p:sp>
            <p:nvSpPr>
              <p:cNvPr id="36" name="TextBox 35"/>
              <p:cNvSpPr txBox="1"/>
              <p:nvPr/>
            </p:nvSpPr>
            <p:spPr>
              <a:xfrm>
                <a:off x="4541837" y="537918"/>
                <a:ext cx="981074" cy="369332"/>
              </a:xfrm>
              <a:prstGeom prst="rect">
                <a:avLst/>
              </a:prstGeom>
              <a:noFill/>
              <a:ln>
                <a:noFill/>
              </a:ln>
            </p:spPr>
            <p:txBody>
              <a:bodyPr wrap="square" rtlCol="0">
                <a:spAutoFit/>
              </a:bodyPr>
              <a:lstStyle/>
              <a:p>
                <a:pPr algn="ctr" defTabSz="609498"/>
                <a:r>
                  <a:rPr lang="en-US" sz="1765" dirty="0" err="1">
                    <a:solidFill>
                      <a:srgbClr val="06AED0"/>
                    </a:solidFill>
                  </a:rPr>
                  <a:t>iCircuit</a:t>
                </a:r>
                <a:endParaRPr lang="en-US" sz="1765" dirty="0">
                  <a:solidFill>
                    <a:srgbClr val="06AED0"/>
                  </a:solidFill>
                </a:endParaRPr>
              </a:p>
            </p:txBody>
          </p:sp>
          <p:sp>
            <p:nvSpPr>
              <p:cNvPr id="37" name="TextBox 36"/>
              <p:cNvSpPr txBox="1"/>
              <p:nvPr/>
            </p:nvSpPr>
            <p:spPr>
              <a:xfrm>
                <a:off x="6232354" y="525462"/>
                <a:ext cx="1524001" cy="369332"/>
              </a:xfrm>
              <a:prstGeom prst="rect">
                <a:avLst/>
              </a:prstGeom>
              <a:noFill/>
              <a:ln>
                <a:noFill/>
              </a:ln>
            </p:spPr>
            <p:txBody>
              <a:bodyPr wrap="square" rtlCol="0">
                <a:spAutoFit/>
              </a:bodyPr>
              <a:lstStyle/>
              <a:p>
                <a:pPr algn="ctr" defTabSz="609498"/>
                <a:r>
                  <a:rPr lang="en-US" sz="1765" dirty="0">
                    <a:solidFill>
                      <a:srgbClr val="06AED0"/>
                    </a:solidFill>
                  </a:rPr>
                  <a:t>Touch Draw</a:t>
                </a:r>
              </a:p>
            </p:txBody>
          </p:sp>
          <p:graphicFrame>
            <p:nvGraphicFramePr>
              <p:cNvPr id="53" name="Chart 52"/>
              <p:cNvGraphicFramePr/>
              <p:nvPr>
                <p:extLst/>
              </p:nvPr>
            </p:nvGraphicFramePr>
            <p:xfrm>
              <a:off x="4008438" y="1135062"/>
              <a:ext cx="2057400" cy="1447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8" name="Chart 57"/>
              <p:cNvGraphicFramePr/>
              <p:nvPr>
                <p:extLst>
                  <p:ext uri="{D42A27DB-BD31-4B8C-83A1-F6EECF244321}">
                    <p14:modId xmlns:p14="http://schemas.microsoft.com/office/powerpoint/2010/main" val="3373228701"/>
                  </p:ext>
                </p:extLst>
              </p:nvPr>
            </p:nvGraphicFramePr>
            <p:xfrm>
              <a:off x="5965656" y="1135062"/>
              <a:ext cx="2057400" cy="1447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4" name="Chart 63"/>
              <p:cNvGraphicFramePr/>
              <p:nvPr>
                <p:extLst>
                  <p:ext uri="{D42A27DB-BD31-4B8C-83A1-F6EECF244321}">
                    <p14:modId xmlns:p14="http://schemas.microsoft.com/office/powerpoint/2010/main" val="1169939022"/>
                  </p:ext>
                </p:extLst>
              </p:nvPr>
            </p:nvGraphicFramePr>
            <p:xfrm>
              <a:off x="4008437" y="2430462"/>
              <a:ext cx="2057400" cy="14478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6" name="Chart 65"/>
              <p:cNvGraphicFramePr/>
              <p:nvPr>
                <p:extLst>
                  <p:ext uri="{D42A27DB-BD31-4B8C-83A1-F6EECF244321}">
                    <p14:modId xmlns:p14="http://schemas.microsoft.com/office/powerpoint/2010/main" val="3649819208"/>
                  </p:ext>
                </p:extLst>
              </p:nvPr>
            </p:nvGraphicFramePr>
            <p:xfrm>
              <a:off x="5965654" y="2430462"/>
              <a:ext cx="2057400" cy="1447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3" name="Chart 72"/>
              <p:cNvGraphicFramePr/>
              <p:nvPr>
                <p:extLst/>
              </p:nvPr>
            </p:nvGraphicFramePr>
            <p:xfrm>
              <a:off x="4008437" y="3725862"/>
              <a:ext cx="2057400" cy="1447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75" name="Chart 74"/>
              <p:cNvGraphicFramePr/>
              <p:nvPr>
                <p:extLst>
                  <p:ext uri="{D42A27DB-BD31-4B8C-83A1-F6EECF244321}">
                    <p14:modId xmlns:p14="http://schemas.microsoft.com/office/powerpoint/2010/main" val="3161891497"/>
                  </p:ext>
                </p:extLst>
              </p:nvPr>
            </p:nvGraphicFramePr>
            <p:xfrm>
              <a:off x="5965654" y="3725862"/>
              <a:ext cx="2057400" cy="1447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7" name="Chart 76"/>
              <p:cNvGraphicFramePr/>
              <p:nvPr>
                <p:extLst/>
              </p:nvPr>
            </p:nvGraphicFramePr>
            <p:xfrm>
              <a:off x="4008437" y="5021262"/>
              <a:ext cx="2057400" cy="1447800"/>
            </p:xfrm>
            <a:graphic>
              <a:graphicData uri="http://schemas.openxmlformats.org/drawingml/2006/chart">
                <c:chart xmlns:c="http://schemas.openxmlformats.org/drawingml/2006/chart" xmlns:r="http://schemas.openxmlformats.org/officeDocument/2006/relationships" r:id="rId9"/>
              </a:graphicData>
            </a:graphic>
          </p:graphicFrame>
        </p:grpSp>
        <p:grpSp>
          <p:nvGrpSpPr>
            <p:cNvPr id="109" name="Group 108"/>
            <p:cNvGrpSpPr/>
            <p:nvPr/>
          </p:nvGrpSpPr>
          <p:grpSpPr>
            <a:xfrm>
              <a:off x="6727651" y="5554662"/>
              <a:ext cx="457200" cy="457200"/>
              <a:chOff x="3755852" y="1516062"/>
              <a:chExt cx="457200" cy="457200"/>
            </a:xfrm>
          </p:grpSpPr>
          <p:cxnSp>
            <p:nvCxnSpPr>
              <p:cNvPr id="110" name="Straight Connector 109"/>
              <p:cNvCxnSpPr/>
              <p:nvPr/>
            </p:nvCxnSpPr>
            <p:spPr>
              <a:xfrm>
                <a:off x="3755852"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3755852"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6" name="Straight Connector 5"/>
          <p:cNvCxnSpPr/>
          <p:nvPr/>
        </p:nvCxnSpPr>
        <p:spPr>
          <a:xfrm>
            <a:off x="1053611" y="4997743"/>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053611" y="3727808"/>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053611" y="2457873"/>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699494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227" y="1797616"/>
            <a:ext cx="2574203" cy="2574203"/>
          </a:xfrm>
          <a:prstGeom prst="rect">
            <a:avLst/>
          </a:prstGeom>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2316" y="1819584"/>
            <a:ext cx="2502600" cy="2502600"/>
          </a:xfrm>
          <a:prstGeom prst="rect">
            <a:avLst/>
          </a:prstGeom>
        </p:spPr>
      </p:pic>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3285" y="1797616"/>
            <a:ext cx="2605193" cy="2605193"/>
          </a:xfrm>
          <a:prstGeom prst="rect">
            <a:avLst/>
          </a:prstGeom>
        </p:spPr>
      </p:pic>
      <p:sp>
        <p:nvSpPr>
          <p:cNvPr id="12" name="Title 11"/>
          <p:cNvSpPr>
            <a:spLocks noGrp="1"/>
          </p:cNvSpPr>
          <p:nvPr>
            <p:ph type="title"/>
          </p:nvPr>
        </p:nvSpPr>
        <p:spPr/>
        <p:txBody>
          <a:bodyPr/>
          <a:lstStyle/>
          <a:p>
            <a:r>
              <a:rPr lang="en-US" dirty="0">
                <a:solidFill>
                  <a:srgbClr val="06AED0"/>
                </a:solidFill>
              </a:rPr>
              <a:t>What’s new in </a:t>
            </a:r>
            <a:r>
              <a:rPr lang="en-US" dirty="0">
                <a:solidFill>
                  <a:srgbClr val="06AED0"/>
                </a:solidFill>
                <a:latin typeface="Segoe UI" charset="0"/>
                <a:ea typeface="Segoe UI" charset="0"/>
                <a:cs typeface="Segoe UI" charset="0"/>
              </a:rPr>
              <a:t>Xamarin Platform</a:t>
            </a:r>
            <a:r>
              <a:rPr lang="en-US" dirty="0">
                <a:solidFill>
                  <a:srgbClr val="06AED0"/>
                </a:solidFill>
              </a:rPr>
              <a:t>?</a:t>
            </a:r>
          </a:p>
        </p:txBody>
      </p:sp>
      <p:sp>
        <p:nvSpPr>
          <p:cNvPr id="18" name="Rectangle 17"/>
          <p:cNvSpPr/>
          <p:nvPr/>
        </p:nvSpPr>
        <p:spPr>
          <a:xfrm>
            <a:off x="853046" y="4314578"/>
            <a:ext cx="2542564" cy="397032"/>
          </a:xfrm>
          <a:prstGeom prst="rect">
            <a:avLst/>
          </a:prstGeom>
        </p:spPr>
        <p:txBody>
          <a:bodyPr wrap="square">
            <a:spAutoFit/>
          </a:bodyPr>
          <a:lstStyle/>
          <a:p>
            <a:pPr algn="ctr" defTabSz="1100639" latinLnBrk="1" hangingPunct="0">
              <a:lnSpc>
                <a:spcPct val="110000"/>
              </a:lnSpc>
            </a:pPr>
            <a:r>
              <a:rPr lang="en-US" dirty="0">
                <a:latin typeface="Segoe UI Light" charset="0"/>
                <a:ea typeface="Segoe UI Light" charset="0"/>
                <a:cs typeface="Segoe UI Light" charset="0"/>
                <a:sym typeface="Segoe UI"/>
              </a:rPr>
              <a:t>Enhanced VS Integration</a:t>
            </a:r>
          </a:p>
        </p:txBody>
      </p:sp>
      <p:sp>
        <p:nvSpPr>
          <p:cNvPr id="20" name="Rectangle 19"/>
          <p:cNvSpPr/>
          <p:nvPr/>
        </p:nvSpPr>
        <p:spPr>
          <a:xfrm>
            <a:off x="3717993" y="4314578"/>
            <a:ext cx="2125577" cy="397032"/>
          </a:xfrm>
          <a:prstGeom prst="rect">
            <a:avLst/>
          </a:prstGeom>
        </p:spPr>
        <p:txBody>
          <a:bodyPr wrap="square">
            <a:spAutoFit/>
          </a:bodyPr>
          <a:lstStyle/>
          <a:p>
            <a:pPr algn="ctr" defTabSz="1100639" latinLnBrk="1" hangingPunct="0">
              <a:lnSpc>
                <a:spcPct val="110000"/>
              </a:lnSpc>
            </a:pPr>
            <a:r>
              <a:rPr lang="en-US" dirty="0" err="1">
                <a:latin typeface="Segoe UI Light" charset="0"/>
                <a:ea typeface="Segoe UI Light" charset="0"/>
                <a:cs typeface="Segoe UI Light" charset="0"/>
              </a:rPr>
              <a:t>Xamarin.Forms</a:t>
            </a:r>
            <a:r>
              <a:rPr lang="en-US" dirty="0">
                <a:latin typeface="Segoe UI Light" charset="0"/>
                <a:ea typeface="Segoe UI Light" charset="0"/>
                <a:cs typeface="Segoe UI Light" charset="0"/>
              </a:rPr>
              <a:t> 2.0</a:t>
            </a:r>
          </a:p>
        </p:txBody>
      </p:sp>
      <p:sp>
        <p:nvSpPr>
          <p:cNvPr id="21" name="Rectangle 20"/>
          <p:cNvSpPr/>
          <p:nvPr/>
        </p:nvSpPr>
        <p:spPr>
          <a:xfrm>
            <a:off x="6543159" y="4314578"/>
            <a:ext cx="2232795" cy="369332"/>
          </a:xfrm>
          <a:prstGeom prst="rect">
            <a:avLst/>
          </a:prstGeom>
        </p:spPr>
        <p:txBody>
          <a:bodyPr wrap="square">
            <a:spAutoFit/>
          </a:bodyPr>
          <a:lstStyle/>
          <a:p>
            <a:pPr algn="ctr" defTabSz="1100639" latinLnBrk="1" hangingPunct="0"/>
            <a:r>
              <a:rPr lang="en-US" altLang="zh-CN" dirty="0">
                <a:latin typeface="Segoe UI Light" charset="0"/>
                <a:ea typeface="Segoe UI Light" charset="0"/>
                <a:cs typeface="Segoe UI Light" charset="0"/>
                <a:sym typeface="Segoe UI"/>
              </a:rPr>
              <a:t>iOS 9 &amp; Android M</a:t>
            </a:r>
          </a:p>
        </p:txBody>
      </p:sp>
      <p:sp>
        <p:nvSpPr>
          <p:cNvPr id="23" name="Rectangle 22"/>
          <p:cNvSpPr/>
          <p:nvPr/>
        </p:nvSpPr>
        <p:spPr>
          <a:xfrm>
            <a:off x="9377550" y="4297686"/>
            <a:ext cx="1604415" cy="646331"/>
          </a:xfrm>
          <a:prstGeom prst="rect">
            <a:avLst/>
          </a:prstGeom>
        </p:spPr>
        <p:txBody>
          <a:bodyPr wrap="square">
            <a:spAutoFit/>
          </a:bodyPr>
          <a:lstStyle/>
          <a:p>
            <a:pPr algn="ctr" defTabSz="1100639" latinLnBrk="1" hangingPunct="0"/>
            <a:r>
              <a:rPr lang="en-US" dirty="0">
                <a:latin typeface="Segoe UI Light" charset="0"/>
                <a:ea typeface="Segoe UI Light" charset="0"/>
                <a:cs typeface="Segoe UI Light" charset="0"/>
                <a:sym typeface="Segoe UI"/>
              </a:rPr>
              <a:t>Preview</a:t>
            </a:r>
          </a:p>
          <a:p>
            <a:pPr algn="ctr" defTabSz="1100639" latinLnBrk="1" hangingPunct="0"/>
            <a:r>
              <a:rPr lang="en-US" dirty="0">
                <a:latin typeface="Segoe UI Light" charset="0"/>
                <a:ea typeface="Segoe UI Light" charset="0"/>
                <a:cs typeface="Segoe UI Light" charset="0"/>
                <a:sym typeface="Segoe UI"/>
              </a:rPr>
              <a:t>Technologies</a:t>
            </a:r>
          </a:p>
        </p:txBody>
      </p:sp>
      <p:cxnSp>
        <p:nvCxnSpPr>
          <p:cNvPr id="31" name="Straight Connector 30"/>
          <p:cNvCxnSpPr/>
          <p:nvPr/>
        </p:nvCxnSpPr>
        <p:spPr>
          <a:xfrm>
            <a:off x="1294614"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438397"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158303"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9391584" y="2174788"/>
            <a:ext cx="1712251" cy="1712251"/>
          </a:xfrm>
          <a:prstGeom prst="ellipse">
            <a:avLst/>
          </a:prstGeom>
          <a:noFill/>
          <a:ln w="19050">
            <a:solidFill>
              <a:srgbClr val="1FA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26848" y="2072608"/>
            <a:ext cx="1997787" cy="1997787"/>
          </a:xfrm>
          <a:prstGeom prst="rect">
            <a:avLst/>
          </a:prstGeom>
        </p:spPr>
      </p:pic>
    </p:spTree>
    <p:extLst>
      <p:ext uri="{BB962C8B-B14F-4D97-AF65-F5344CB8AC3E}">
        <p14:creationId xmlns:p14="http://schemas.microsoft.com/office/powerpoint/2010/main" val="170650358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189176"/>
            <a:ext cx="3200400" cy="3200400"/>
          </a:xfrm>
          <a:prstGeom prst="rect">
            <a:avLst/>
          </a:prstGeom>
        </p:spPr>
      </p:pic>
      <p:sp>
        <p:nvSpPr>
          <p:cNvPr id="4" name="Text Placeholder 3"/>
          <p:cNvSpPr>
            <a:spLocks noGrp="1"/>
          </p:cNvSpPr>
          <p:nvPr>
            <p:ph type="body" sz="quarter" idx="10"/>
          </p:nvPr>
        </p:nvSpPr>
        <p:spPr/>
        <p:txBody>
          <a:bodyPr/>
          <a:lstStyle/>
          <a:p>
            <a:r>
              <a:rPr lang="en-US" dirty="0"/>
              <a:t>Seamless Integration &amp; Setup</a:t>
            </a:r>
          </a:p>
          <a:p>
            <a:r>
              <a:rPr lang="en-US" dirty="0"/>
              <a:t>Resilient Build Connection</a:t>
            </a:r>
          </a:p>
          <a:p>
            <a:r>
              <a:rPr lang="en-US" dirty="0"/>
              <a:t>Enhanced iOS &amp; Android Designers</a:t>
            </a:r>
          </a:p>
        </p:txBody>
      </p:sp>
      <p:sp>
        <p:nvSpPr>
          <p:cNvPr id="12" name="Title 11"/>
          <p:cNvSpPr>
            <a:spLocks noGrp="1"/>
          </p:cNvSpPr>
          <p:nvPr>
            <p:ph type="title"/>
          </p:nvPr>
        </p:nvSpPr>
        <p:spPr/>
        <p:txBody>
          <a:bodyPr/>
          <a:lstStyle/>
          <a:p>
            <a:r>
              <a:rPr lang="en-US">
                <a:solidFill>
                  <a:srgbClr val="06AED0"/>
                </a:solidFill>
              </a:rPr>
              <a:t>Visual Studio Integration Enhancements</a:t>
            </a:r>
            <a:endParaRPr lang="en-US" dirty="0">
              <a:solidFill>
                <a:srgbClr val="06AED0"/>
              </a:solidFill>
            </a:endParaRPr>
          </a:p>
        </p:txBody>
      </p:sp>
      <p:cxnSp>
        <p:nvCxnSpPr>
          <p:cNvPr id="31" name="Straight Connector 30"/>
          <p:cNvCxnSpPr/>
          <p:nvPr/>
        </p:nvCxnSpPr>
        <p:spPr>
          <a:xfrm>
            <a:off x="1294614"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438397"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158303"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700748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189176"/>
            <a:ext cx="3200400" cy="3200400"/>
          </a:xfrm>
          <a:prstGeom prst="rect">
            <a:avLst/>
          </a:prstGeom>
        </p:spPr>
      </p:pic>
      <p:sp>
        <p:nvSpPr>
          <p:cNvPr id="3" name="Text Placeholder 2"/>
          <p:cNvSpPr>
            <a:spLocks noGrp="1"/>
          </p:cNvSpPr>
          <p:nvPr>
            <p:ph type="body" sz="quarter" idx="10"/>
          </p:nvPr>
        </p:nvSpPr>
        <p:spPr/>
        <p:txBody>
          <a:bodyPr/>
          <a:lstStyle/>
          <a:p>
            <a:r>
              <a:rPr lang="en-US" dirty="0"/>
              <a:t>Deep Integrations with iOS 9 and Android Marshmallow</a:t>
            </a:r>
          </a:p>
          <a:p>
            <a:pPr lvl="1"/>
            <a:r>
              <a:rPr lang="en-US" dirty="0"/>
              <a:t>Material Design (</a:t>
            </a:r>
            <a:r>
              <a:rPr lang="en-US" dirty="0" err="1"/>
              <a:t>AppCompat</a:t>
            </a:r>
            <a:r>
              <a:rPr lang="en-US" dirty="0"/>
              <a:t>)</a:t>
            </a:r>
          </a:p>
          <a:p>
            <a:r>
              <a:rPr lang="en-US" dirty="0"/>
              <a:t>Performance Optimizations</a:t>
            </a:r>
          </a:p>
          <a:p>
            <a:r>
              <a:rPr lang="en-US" dirty="0"/>
              <a:t>Pre-compiled XAML</a:t>
            </a:r>
          </a:p>
          <a:p>
            <a:r>
              <a:rPr lang="en-US" dirty="0"/>
              <a:t>Windows 10 (UWP) Preview</a:t>
            </a:r>
          </a:p>
          <a:p>
            <a:r>
              <a:rPr lang="en-US" dirty="0"/>
              <a:t>New Gestures</a:t>
            </a:r>
          </a:p>
          <a:p>
            <a:endParaRPr lang="en-US" dirty="0"/>
          </a:p>
          <a:p>
            <a:pPr lvl="1"/>
            <a:endParaRPr lang="en-US" dirty="0"/>
          </a:p>
        </p:txBody>
      </p:sp>
      <p:sp>
        <p:nvSpPr>
          <p:cNvPr id="12" name="Title 11"/>
          <p:cNvSpPr>
            <a:spLocks noGrp="1"/>
          </p:cNvSpPr>
          <p:nvPr>
            <p:ph type="title"/>
          </p:nvPr>
        </p:nvSpPr>
        <p:spPr/>
        <p:txBody>
          <a:bodyPr/>
          <a:lstStyle/>
          <a:p>
            <a:r>
              <a:rPr lang="en-US" dirty="0">
                <a:solidFill>
                  <a:srgbClr val="06AED0"/>
                </a:solidFill>
              </a:rPr>
              <a:t>Xamarin.Forms 2.0</a:t>
            </a:r>
          </a:p>
        </p:txBody>
      </p:sp>
      <p:cxnSp>
        <p:nvCxnSpPr>
          <p:cNvPr id="31" name="Straight Connector 30"/>
          <p:cNvCxnSpPr/>
          <p:nvPr/>
        </p:nvCxnSpPr>
        <p:spPr>
          <a:xfrm>
            <a:off x="1294614"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438397"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158303"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338198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a:solidFill>
                  <a:srgbClr val="06AED0"/>
                </a:solidFill>
              </a:rPr>
              <a:t>Demo</a:t>
            </a:r>
          </a:p>
        </p:txBody>
      </p:sp>
    </p:spTree>
    <p:extLst>
      <p:ext uri="{BB962C8B-B14F-4D97-AF65-F5344CB8AC3E}">
        <p14:creationId xmlns:p14="http://schemas.microsoft.com/office/powerpoint/2010/main" val="44173371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2029651" y="2173012"/>
            <a:ext cx="7924247" cy="1569660"/>
          </a:xfrm>
          <a:prstGeom prst="rect">
            <a:avLst/>
          </a:prstGeom>
        </p:spPr>
        <p:txBody>
          <a:bodyPr wrap="square">
            <a:spAutoFit/>
          </a:bodyPr>
          <a:lstStyle/>
          <a:p>
            <a:pPr lvl="0" algn="ctr"/>
            <a:r>
              <a:rPr lang="en-US" sz="4800" dirty="0">
                <a:solidFill>
                  <a:schemeClr val="tx1">
                    <a:lumMod val="65000"/>
                    <a:lumOff val="35000"/>
                  </a:schemeClr>
                </a:solidFill>
                <a:latin typeface="Segoe UI Light"/>
                <a:cs typeface="Segoe UI Light"/>
              </a:rPr>
              <a:t>Make it </a:t>
            </a:r>
            <a:r>
              <a:rPr lang="en-US" sz="4800" dirty="0">
                <a:solidFill>
                  <a:srgbClr val="48B3CA"/>
                </a:solidFill>
                <a:latin typeface="Segoe UI" charset="0"/>
                <a:ea typeface="Segoe UI" charset="0"/>
                <a:cs typeface="Segoe UI" charset="0"/>
              </a:rPr>
              <a:t>fast</a:t>
            </a:r>
            <a:r>
              <a:rPr lang="en-US" sz="4800" dirty="0">
                <a:solidFill>
                  <a:schemeClr val="tx1">
                    <a:lumMod val="65000"/>
                    <a:lumOff val="35000"/>
                  </a:schemeClr>
                </a:solidFill>
                <a:latin typeface="Segoe UI Light"/>
                <a:cs typeface="Segoe UI Light"/>
              </a:rPr>
              <a:t>, </a:t>
            </a:r>
            <a:r>
              <a:rPr lang="en-US" sz="4800" dirty="0">
                <a:solidFill>
                  <a:srgbClr val="90CA47"/>
                </a:solidFill>
                <a:latin typeface="Segoe UI" charset="0"/>
                <a:ea typeface="Segoe UI" charset="0"/>
                <a:cs typeface="Segoe UI" charset="0"/>
              </a:rPr>
              <a:t>easy</a:t>
            </a:r>
            <a:r>
              <a:rPr lang="en-US" sz="4800" dirty="0">
                <a:solidFill>
                  <a:schemeClr val="tx1">
                    <a:lumMod val="75000"/>
                    <a:lumOff val="25000"/>
                  </a:schemeClr>
                </a:solidFill>
                <a:latin typeface="Segoe UI Light" charset="0"/>
                <a:ea typeface="Segoe UI Light" charset="0"/>
                <a:cs typeface="Segoe UI Light" charset="0"/>
              </a:rPr>
              <a:t>,</a:t>
            </a:r>
            <a:r>
              <a:rPr lang="en-US" sz="4800" dirty="0">
                <a:solidFill>
                  <a:schemeClr val="tx1">
                    <a:lumMod val="65000"/>
                    <a:lumOff val="35000"/>
                  </a:schemeClr>
                </a:solidFill>
                <a:latin typeface="Segoe UI Light"/>
                <a:cs typeface="Segoe UI Light"/>
              </a:rPr>
              <a:t> and </a:t>
            </a:r>
            <a:r>
              <a:rPr lang="en-US" sz="4800" dirty="0">
                <a:solidFill>
                  <a:srgbClr val="9377CE"/>
                </a:solidFill>
                <a:latin typeface="Segoe UI" charset="0"/>
                <a:ea typeface="Segoe UI" charset="0"/>
                <a:cs typeface="Segoe UI" charset="0"/>
              </a:rPr>
              <a:t>fun</a:t>
            </a:r>
            <a:r>
              <a:rPr lang="en-US" sz="4800" dirty="0">
                <a:solidFill>
                  <a:schemeClr val="tx1">
                    <a:lumMod val="65000"/>
                    <a:lumOff val="35000"/>
                  </a:schemeClr>
                </a:solidFill>
                <a:latin typeface="Segoe UI Light"/>
                <a:cs typeface="Segoe UI Light"/>
              </a:rPr>
              <a:t> to create great mobile apps.</a:t>
            </a:r>
            <a:endParaRPr lang="en-US" sz="4800" kern="0" dirty="0">
              <a:solidFill>
                <a:schemeClr val="tx1">
                  <a:lumMod val="65000"/>
                  <a:lumOff val="35000"/>
                </a:schemeClr>
              </a:solidFill>
              <a:latin typeface="Segoe UI Light"/>
              <a:ea typeface="Segoe UI" pitchFamily="34" charset="0"/>
              <a:cs typeface="Segoe UI Light"/>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1539" y="150829"/>
            <a:ext cx="7909677" cy="6858000"/>
          </a:xfrm>
          <a:prstGeom prst="rect">
            <a:avLst/>
          </a:prstGeom>
        </p:spPr>
      </p:pic>
      <p:sp>
        <p:nvSpPr>
          <p:cNvPr id="7" name="Title 22"/>
          <p:cNvSpPr>
            <a:spLocks noGrp="1"/>
          </p:cNvSpPr>
          <p:nvPr>
            <p:ph type="title"/>
          </p:nvPr>
        </p:nvSpPr>
        <p:spPr/>
        <p:txBody>
          <a:bodyPr/>
          <a:lstStyle/>
          <a:p>
            <a:r>
              <a:rPr lang="en-US" dirty="0">
                <a:solidFill>
                  <a:srgbClr val="06AED0"/>
                </a:solidFill>
              </a:rPr>
              <a:t>Xamarin’s Mission</a:t>
            </a:r>
          </a:p>
        </p:txBody>
      </p:sp>
    </p:spTree>
    <p:extLst>
      <p:ext uri="{BB962C8B-B14F-4D97-AF65-F5344CB8AC3E}">
        <p14:creationId xmlns:p14="http://schemas.microsoft.com/office/powerpoint/2010/main" val="201561535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165664" y="2932846"/>
            <a:ext cx="3086006" cy="897652"/>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rgbClr val="06AED0"/>
                </a:solidFill>
              </a:rPr>
              <a:t>Challenges</a:t>
            </a:r>
          </a:p>
        </p:txBody>
      </p:sp>
      <p:sp>
        <p:nvSpPr>
          <p:cNvPr id="6" name="Text Placeholder 7"/>
          <p:cNvSpPr txBox="1">
            <a:spLocks/>
          </p:cNvSpPr>
          <p:nvPr/>
        </p:nvSpPr>
        <p:spPr>
          <a:xfrm>
            <a:off x="5119359" y="1175488"/>
            <a:ext cx="6491881" cy="4507025"/>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50000"/>
              </a:lnSpc>
              <a:buNone/>
            </a:pPr>
            <a:r>
              <a:rPr lang="en-US" sz="3200" dirty="0"/>
              <a:t>Device Fragmentation</a:t>
            </a:r>
          </a:p>
          <a:p>
            <a:pPr marL="0" indent="0">
              <a:lnSpc>
                <a:spcPct val="150000"/>
              </a:lnSpc>
              <a:buNone/>
            </a:pPr>
            <a:r>
              <a:rPr lang="en-US" sz="3200" dirty="0"/>
              <a:t>App Complexity</a:t>
            </a:r>
          </a:p>
          <a:p>
            <a:pPr marL="0" indent="0">
              <a:lnSpc>
                <a:spcPct val="150000"/>
              </a:lnSpc>
              <a:buNone/>
            </a:pPr>
            <a:r>
              <a:rPr lang="en-US" sz="3200" dirty="0"/>
              <a:t>Fast Release Cycles</a:t>
            </a:r>
          </a:p>
          <a:p>
            <a:pPr marL="0" indent="0">
              <a:lnSpc>
                <a:spcPct val="150000"/>
              </a:lnSpc>
              <a:buNone/>
            </a:pPr>
            <a:r>
              <a:rPr lang="en-US" sz="3200" dirty="0"/>
              <a:t>Short Sessions</a:t>
            </a:r>
          </a:p>
          <a:p>
            <a:pPr marL="0" indent="0">
              <a:lnSpc>
                <a:spcPct val="150000"/>
              </a:lnSpc>
              <a:buNone/>
            </a:pPr>
            <a:r>
              <a:rPr lang="en-US" sz="3200" dirty="0"/>
              <a:t>High Mobile User Expectations</a:t>
            </a:r>
          </a:p>
        </p:txBody>
      </p:sp>
      <p:sp>
        <p:nvSpPr>
          <p:cNvPr id="7" name="Left Brace 6"/>
          <p:cNvSpPr/>
          <p:nvPr/>
        </p:nvSpPr>
        <p:spPr>
          <a:xfrm>
            <a:off x="4475428" y="1175488"/>
            <a:ext cx="236557" cy="4507025"/>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spTree>
    <p:extLst>
      <p:ext uri="{BB962C8B-B14F-4D97-AF65-F5344CB8AC3E}">
        <p14:creationId xmlns:p14="http://schemas.microsoft.com/office/powerpoint/2010/main" val="82838802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p:cNvSpPr txBox="1">
            <a:spLocks/>
          </p:cNvSpPr>
          <p:nvPr/>
        </p:nvSpPr>
        <p:spPr>
          <a:xfrm>
            <a:off x="3029175" y="3150976"/>
            <a:ext cx="510772" cy="527019"/>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endParaRPr lang="en-US" sz="2667" dirty="0">
              <a:solidFill>
                <a:schemeClr val="bg1"/>
              </a:solidFill>
              <a:latin typeface="Helvetica"/>
              <a:cs typeface="Helvetica"/>
            </a:endParaRPr>
          </a:p>
        </p:txBody>
      </p:sp>
      <p:sp>
        <p:nvSpPr>
          <p:cNvPr id="31" name="Title 2"/>
          <p:cNvSpPr txBox="1">
            <a:spLocks/>
          </p:cNvSpPr>
          <p:nvPr/>
        </p:nvSpPr>
        <p:spPr>
          <a:xfrm>
            <a:off x="-874593" y="6177691"/>
            <a:ext cx="510772" cy="527019"/>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2667" dirty="0">
                <a:solidFill>
                  <a:schemeClr val="bg1"/>
                </a:solidFill>
                <a:latin typeface="Helvetica"/>
                <a:cs typeface="Helvetica"/>
              </a:rPr>
              <a:t>8</a:t>
            </a:r>
          </a:p>
        </p:txBody>
      </p:sp>
      <p:cxnSp>
        <p:nvCxnSpPr>
          <p:cNvPr id="40" name="Straight Connector 39"/>
          <p:cNvCxnSpPr/>
          <p:nvPr/>
        </p:nvCxnSpPr>
        <p:spPr>
          <a:xfrm>
            <a:off x="609600" y="950540"/>
            <a:ext cx="10972800" cy="0"/>
          </a:xfrm>
          <a:prstGeom prst="line">
            <a:avLst/>
          </a:prstGeom>
          <a:ln w="6350" cmpd="sng">
            <a:solidFill>
              <a:srgbClr val="FFFFFF"/>
            </a:solidFill>
          </a:ln>
        </p:spPr>
        <p:style>
          <a:lnRef idx="1">
            <a:schemeClr val="dk1"/>
          </a:lnRef>
          <a:fillRef idx="0">
            <a:schemeClr val="dk1"/>
          </a:fillRef>
          <a:effectRef idx="0">
            <a:schemeClr val="dk1"/>
          </a:effectRef>
          <a:fontRef idx="minor">
            <a:schemeClr val="tx1"/>
          </a:fontRef>
        </p:style>
      </p:cxnSp>
      <p:sp>
        <p:nvSpPr>
          <p:cNvPr id="5" name="Title 4"/>
          <p:cNvSpPr>
            <a:spLocks noGrp="1"/>
          </p:cNvSpPr>
          <p:nvPr>
            <p:ph type="title"/>
          </p:nvPr>
        </p:nvSpPr>
        <p:spPr/>
        <p:txBody>
          <a:bodyPr/>
          <a:lstStyle/>
          <a:p>
            <a:r>
              <a:rPr lang="en-US" dirty="0">
                <a:solidFill>
                  <a:srgbClr val="06AED0"/>
                </a:solidFill>
              </a:rPr>
              <a:t>On Mobile, Quality is Hard</a:t>
            </a:r>
          </a:p>
        </p:txBody>
      </p:sp>
      <p:grpSp>
        <p:nvGrpSpPr>
          <p:cNvPr id="4" name="Group 3"/>
          <p:cNvGrpSpPr/>
          <p:nvPr/>
        </p:nvGrpSpPr>
        <p:grpSpPr>
          <a:xfrm>
            <a:off x="815987" y="2301524"/>
            <a:ext cx="11376013" cy="3258050"/>
            <a:chOff x="1395552" y="1467154"/>
            <a:chExt cx="11376013" cy="3258050"/>
          </a:xfrm>
        </p:grpSpPr>
        <p:grpSp>
          <p:nvGrpSpPr>
            <p:cNvPr id="3" name="Group 2"/>
            <p:cNvGrpSpPr/>
            <p:nvPr/>
          </p:nvGrpSpPr>
          <p:grpSpPr>
            <a:xfrm>
              <a:off x="1395552" y="1467154"/>
              <a:ext cx="11376013" cy="3258050"/>
              <a:chOff x="1395552" y="1467154"/>
              <a:chExt cx="11376013" cy="3258050"/>
            </a:xfrm>
          </p:grpSpPr>
          <p:grpSp>
            <p:nvGrpSpPr>
              <p:cNvPr id="2" name="Group 1"/>
              <p:cNvGrpSpPr/>
              <p:nvPr/>
            </p:nvGrpSpPr>
            <p:grpSpPr>
              <a:xfrm>
                <a:off x="3321287" y="1467155"/>
                <a:ext cx="2397956" cy="2423822"/>
                <a:chOff x="399351" y="3539315"/>
                <a:chExt cx="2397956" cy="2799858"/>
              </a:xfrm>
            </p:grpSpPr>
            <p:sp>
              <p:nvSpPr>
                <p:cNvPr id="30" name="Title 2"/>
                <p:cNvSpPr txBox="1">
                  <a:spLocks/>
                </p:cNvSpPr>
                <p:nvPr/>
              </p:nvSpPr>
              <p:spPr>
                <a:xfrm>
                  <a:off x="399351" y="3539315"/>
                  <a:ext cx="626257" cy="279985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gn="ctr">
                    <a:lnSpc>
                      <a:spcPct val="120000"/>
                    </a:lnSpc>
                  </a:pPr>
                  <a:r>
                    <a:rPr lang="en-US" dirty="0">
                      <a:solidFill>
                        <a:schemeClr val="bg1">
                          <a:lumMod val="50000"/>
                        </a:schemeClr>
                      </a:solidFill>
                      <a:latin typeface="+mn-lt"/>
                      <a:cs typeface="Helvetica" panose="020B0604020202020204" pitchFamily="34" charset="0"/>
                    </a:rPr>
                    <a:t>7</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20</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20</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35</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6</a:t>
                  </a:r>
                  <a:endParaRPr lang="en-US" dirty="0">
                    <a:solidFill>
                      <a:schemeClr val="bg1">
                        <a:lumMod val="50000"/>
                      </a:schemeClr>
                    </a:solidFill>
                    <a:latin typeface="+mj-lt"/>
                    <a:cs typeface="Helvetica" panose="020B0604020202020204" pitchFamily="34" charset="0"/>
                  </a:endParaRPr>
                </a:p>
              </p:txBody>
            </p:sp>
            <p:sp>
              <p:nvSpPr>
                <p:cNvPr id="14" name="Title 2"/>
                <p:cNvSpPr txBox="1">
                  <a:spLocks/>
                </p:cNvSpPr>
                <p:nvPr/>
              </p:nvSpPr>
              <p:spPr>
                <a:xfrm>
                  <a:off x="910497" y="3539315"/>
                  <a:ext cx="1886810" cy="279985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nSpc>
                      <a:spcPct val="120000"/>
                    </a:lnSpc>
                  </a:pPr>
                  <a:r>
                    <a:rPr lang="en-US" dirty="0">
                      <a:solidFill>
                        <a:schemeClr val="bg1">
                          <a:lumMod val="50000"/>
                        </a:schemeClr>
                      </a:solidFill>
                      <a:latin typeface="+mj-lt"/>
                      <a:cs typeface="Helvetica" panose="020B0604020202020204" pitchFamily="34" charset="0"/>
                    </a:rPr>
                    <a:t>OS versions</a:t>
                  </a:r>
                </a:p>
                <a:p>
                  <a:pPr>
                    <a:lnSpc>
                      <a:spcPct val="120000"/>
                    </a:lnSpc>
                  </a:pPr>
                  <a:r>
                    <a:rPr lang="en-US" dirty="0">
                      <a:solidFill>
                        <a:schemeClr val="bg1">
                          <a:lumMod val="50000"/>
                        </a:schemeClr>
                      </a:solidFill>
                      <a:latin typeface="+mj-lt"/>
                      <a:cs typeface="Helvetica" panose="020B0604020202020204" pitchFamily="34" charset="0"/>
                    </a:rPr>
                    <a:t>Devices</a:t>
                  </a:r>
                </a:p>
                <a:p>
                  <a:pPr>
                    <a:lnSpc>
                      <a:spcPct val="120000"/>
                    </a:lnSpc>
                  </a:pPr>
                  <a:r>
                    <a:rPr lang="en-US" dirty="0">
                      <a:solidFill>
                        <a:schemeClr val="bg1">
                          <a:lumMod val="50000"/>
                        </a:schemeClr>
                      </a:solidFill>
                      <a:latin typeface="+mj-lt"/>
                      <a:cs typeface="Helvetica" panose="020B0604020202020204" pitchFamily="34" charset="0"/>
                    </a:rPr>
                    <a:t>Languages</a:t>
                  </a:r>
                </a:p>
                <a:p>
                  <a:pPr>
                    <a:lnSpc>
                      <a:spcPct val="120000"/>
                    </a:lnSpc>
                  </a:pPr>
                  <a:r>
                    <a:rPr lang="en-US" dirty="0">
                      <a:solidFill>
                        <a:schemeClr val="bg1">
                          <a:lumMod val="50000"/>
                        </a:schemeClr>
                      </a:solidFill>
                      <a:latin typeface="+mj-lt"/>
                      <a:cs typeface="Helvetica" panose="020B0604020202020204" pitchFamily="34" charset="0"/>
                    </a:rPr>
                    <a:t>Locales</a:t>
                  </a:r>
                </a:p>
                <a:p>
                  <a:pPr>
                    <a:lnSpc>
                      <a:spcPct val="120000"/>
                    </a:lnSpc>
                  </a:pPr>
                  <a:r>
                    <a:rPr lang="en-US" dirty="0">
                      <a:solidFill>
                        <a:schemeClr val="bg1">
                          <a:lumMod val="50000"/>
                        </a:schemeClr>
                      </a:solidFill>
                      <a:latin typeface="+mj-lt"/>
                      <a:cs typeface="Helvetica" panose="020B0604020202020204" pitchFamily="34" charset="0"/>
                    </a:rPr>
                    <a:t>Screen sizes</a:t>
                  </a:r>
                </a:p>
              </p:txBody>
            </p:sp>
          </p:grpSp>
          <p:grpSp>
            <p:nvGrpSpPr>
              <p:cNvPr id="18" name="Group 17"/>
              <p:cNvGrpSpPr/>
              <p:nvPr/>
            </p:nvGrpSpPr>
            <p:grpSpPr>
              <a:xfrm>
                <a:off x="8059958" y="1467154"/>
                <a:ext cx="4711607" cy="3258050"/>
                <a:chOff x="5113454" y="774643"/>
                <a:chExt cx="4711607" cy="3505543"/>
              </a:xfrm>
            </p:grpSpPr>
            <p:sp>
              <p:nvSpPr>
                <p:cNvPr id="19" name="Title 2"/>
                <p:cNvSpPr txBox="1">
                  <a:spLocks/>
                </p:cNvSpPr>
                <p:nvPr/>
              </p:nvSpPr>
              <p:spPr>
                <a:xfrm>
                  <a:off x="5113454" y="774644"/>
                  <a:ext cx="958439" cy="341104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gn="ctr">
                    <a:lnSpc>
                      <a:spcPct val="120000"/>
                    </a:lnSpc>
                  </a:pPr>
                  <a:r>
                    <a:rPr lang="en-US" dirty="0">
                      <a:solidFill>
                        <a:schemeClr val="bg1">
                          <a:lumMod val="50000"/>
                        </a:schemeClr>
                      </a:solidFill>
                      <a:latin typeface="+mn-lt"/>
                      <a:cs typeface="Helvetica" panose="020B0604020202020204" pitchFamily="34" charset="0"/>
                    </a:rPr>
                    <a:t>10</a:t>
                  </a:r>
                </a:p>
                <a:p>
                  <a:pPr algn="ctr">
                    <a:lnSpc>
                      <a:spcPct val="120000"/>
                    </a:lnSpc>
                  </a:pPr>
                  <a:r>
                    <a:rPr lang="en-US" dirty="0">
                      <a:solidFill>
                        <a:schemeClr val="bg1">
                          <a:lumMod val="50000"/>
                        </a:schemeClr>
                      </a:solidFill>
                      <a:latin typeface="+mn-lt"/>
                      <a:cs typeface="Helvetica" panose="020B0604020202020204" pitchFamily="34" charset="0"/>
                    </a:rPr>
                    <a:t>24K+</a:t>
                  </a:r>
                </a:p>
                <a:p>
                  <a:pPr algn="ctr">
                    <a:lnSpc>
                      <a:spcPct val="120000"/>
                    </a:lnSpc>
                  </a:pPr>
                  <a:r>
                    <a:rPr lang="en-US" dirty="0">
                      <a:solidFill>
                        <a:schemeClr val="bg1">
                          <a:lumMod val="50000"/>
                        </a:schemeClr>
                      </a:solidFill>
                      <a:latin typeface="+mn-lt"/>
                      <a:cs typeface="Helvetica" panose="020B0604020202020204" pitchFamily="34" charset="0"/>
                    </a:rPr>
                    <a:t>39</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57</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27</a:t>
                  </a:r>
                </a:p>
                <a:p>
                  <a:pPr algn="ctr">
                    <a:lnSpc>
                      <a:spcPct val="120000"/>
                    </a:lnSpc>
                  </a:pPr>
                  <a:r>
                    <a:rPr lang="en-US" dirty="0">
                      <a:solidFill>
                        <a:schemeClr val="bg1">
                          <a:lumMod val="50000"/>
                        </a:schemeClr>
                      </a:solidFill>
                      <a:latin typeface="+mn-lt"/>
                      <a:cs typeface="Helvetica" panose="020B0604020202020204" pitchFamily="34" charset="0"/>
                    </a:rPr>
                    <a:t>15</a:t>
                  </a:r>
                </a:p>
                <a:p>
                  <a:pPr algn="ctr">
                    <a:lnSpc>
                      <a:spcPct val="120000"/>
                    </a:lnSpc>
                  </a:pPr>
                  <a:r>
                    <a:rPr lang="en-US" dirty="0">
                      <a:solidFill>
                        <a:schemeClr val="bg1">
                          <a:lumMod val="50000"/>
                        </a:schemeClr>
                      </a:solidFill>
                      <a:latin typeface="+mn-lt"/>
                      <a:cs typeface="Helvetica" panose="020B0604020202020204" pitchFamily="34" charset="0"/>
                    </a:rPr>
                    <a:t>6</a:t>
                  </a:r>
                  <a:endParaRPr lang="en-US" dirty="0">
                    <a:solidFill>
                      <a:schemeClr val="bg1">
                        <a:lumMod val="50000"/>
                      </a:schemeClr>
                    </a:solidFill>
                    <a:latin typeface="+mj-lt"/>
                    <a:cs typeface="Helvetica" panose="020B0604020202020204" pitchFamily="34" charset="0"/>
                  </a:endParaRPr>
                </a:p>
              </p:txBody>
            </p:sp>
            <p:sp>
              <p:nvSpPr>
                <p:cNvPr id="20" name="Title 2"/>
                <p:cNvSpPr txBox="1">
                  <a:spLocks/>
                </p:cNvSpPr>
                <p:nvPr/>
              </p:nvSpPr>
              <p:spPr>
                <a:xfrm>
                  <a:off x="6024060" y="774643"/>
                  <a:ext cx="3801001" cy="3505543"/>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nSpc>
                      <a:spcPct val="120000"/>
                    </a:lnSpc>
                  </a:pPr>
                  <a:r>
                    <a:rPr lang="en-US" dirty="0">
                      <a:solidFill>
                        <a:schemeClr val="bg1">
                          <a:lumMod val="50000"/>
                        </a:schemeClr>
                      </a:solidFill>
                      <a:latin typeface="+mj-lt"/>
                      <a:cs typeface="Helvetica" panose="020B0604020202020204" pitchFamily="34" charset="0"/>
                    </a:rPr>
                    <a:t>OS versions</a:t>
                  </a:r>
                </a:p>
                <a:p>
                  <a:pPr>
                    <a:lnSpc>
                      <a:spcPct val="120000"/>
                    </a:lnSpc>
                  </a:pPr>
                  <a:r>
                    <a:rPr lang="en-US" dirty="0">
                      <a:solidFill>
                        <a:schemeClr val="bg1">
                          <a:lumMod val="50000"/>
                        </a:schemeClr>
                      </a:solidFill>
                      <a:latin typeface="+mj-lt"/>
                      <a:cs typeface="Helvetica" panose="020B0604020202020204" pitchFamily="34" charset="0"/>
                    </a:rPr>
                    <a:t>Distinct devices</a:t>
                  </a:r>
                </a:p>
                <a:p>
                  <a:pPr>
                    <a:lnSpc>
                      <a:spcPct val="120000"/>
                    </a:lnSpc>
                  </a:pPr>
                  <a:r>
                    <a:rPr lang="en-US" dirty="0">
                      <a:solidFill>
                        <a:schemeClr val="bg1">
                          <a:lumMod val="50000"/>
                        </a:schemeClr>
                      </a:solidFill>
                      <a:latin typeface="+mj-lt"/>
                      <a:cs typeface="Helvetica" panose="020B0604020202020204" pitchFamily="34" charset="0"/>
                    </a:rPr>
                    <a:t>Languages</a:t>
                  </a:r>
                </a:p>
                <a:p>
                  <a:pPr>
                    <a:lnSpc>
                      <a:spcPct val="120000"/>
                    </a:lnSpc>
                  </a:pPr>
                  <a:r>
                    <a:rPr lang="en-US" dirty="0">
                      <a:solidFill>
                        <a:schemeClr val="bg1">
                          <a:lumMod val="50000"/>
                        </a:schemeClr>
                      </a:solidFill>
                      <a:latin typeface="+mj-lt"/>
                      <a:cs typeface="Helvetica" panose="020B0604020202020204" pitchFamily="34" charset="0"/>
                    </a:rPr>
                    <a:t>Locales</a:t>
                  </a:r>
                </a:p>
                <a:p>
                  <a:pPr>
                    <a:lnSpc>
                      <a:spcPct val="120000"/>
                    </a:lnSpc>
                  </a:pPr>
                  <a:r>
                    <a:rPr lang="en-US" dirty="0">
                      <a:solidFill>
                        <a:schemeClr val="bg1">
                          <a:lumMod val="50000"/>
                        </a:schemeClr>
                      </a:solidFill>
                      <a:latin typeface="+mj-lt"/>
                      <a:cs typeface="Helvetica" panose="020B0604020202020204" pitchFamily="34" charset="0"/>
                    </a:rPr>
                    <a:t>Screen sizes</a:t>
                  </a:r>
                </a:p>
                <a:p>
                  <a:pPr>
                    <a:lnSpc>
                      <a:spcPct val="120000"/>
                    </a:lnSpc>
                  </a:pPr>
                  <a:r>
                    <a:rPr lang="en-US" dirty="0">
                      <a:solidFill>
                        <a:schemeClr val="bg1">
                          <a:lumMod val="50000"/>
                        </a:schemeClr>
                      </a:solidFill>
                      <a:latin typeface="+mj-lt"/>
                      <a:cs typeface="Helvetica" panose="020B0604020202020204" pitchFamily="34" charset="0"/>
                    </a:rPr>
                    <a:t>Manufacturers</a:t>
                  </a:r>
                </a:p>
                <a:p>
                  <a:pPr>
                    <a:lnSpc>
                      <a:spcPct val="120000"/>
                    </a:lnSpc>
                  </a:pPr>
                  <a:r>
                    <a:rPr lang="en-US" dirty="0">
                      <a:solidFill>
                        <a:schemeClr val="bg1">
                          <a:lumMod val="50000"/>
                        </a:schemeClr>
                      </a:solidFill>
                      <a:latin typeface="+mj-lt"/>
                      <a:cs typeface="Helvetica" panose="020B0604020202020204" pitchFamily="34" charset="0"/>
                    </a:rPr>
                    <a:t>Screen configurations</a:t>
                  </a:r>
                </a:p>
              </p:txBody>
            </p:sp>
          </p:grpSp>
          <p:grpSp>
            <p:nvGrpSpPr>
              <p:cNvPr id="8" name="Group 7"/>
              <p:cNvGrpSpPr/>
              <p:nvPr/>
            </p:nvGrpSpPr>
            <p:grpSpPr>
              <a:xfrm>
                <a:off x="1395552" y="1914652"/>
                <a:ext cx="1458964" cy="1458964"/>
                <a:chOff x="1532047" y="1801774"/>
                <a:chExt cx="613491" cy="613491"/>
              </a:xfrm>
            </p:grpSpPr>
            <p:sp>
              <p:nvSpPr>
                <p:cNvPr id="26" name="Oval 25"/>
                <p:cNvSpPr/>
                <p:nvPr/>
              </p:nvSpPr>
              <p:spPr bwMode="auto">
                <a:xfrm>
                  <a:off x="1532047" y="1801774"/>
                  <a:ext cx="613491" cy="613491"/>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88120" y="1928409"/>
                  <a:ext cx="279145" cy="311986"/>
                </a:xfrm>
                <a:prstGeom prst="rect">
                  <a:avLst/>
                </a:prstGeom>
              </p:spPr>
            </p:pic>
          </p:grpSp>
          <p:grpSp>
            <p:nvGrpSpPr>
              <p:cNvPr id="9" name="Group 8"/>
              <p:cNvGrpSpPr/>
              <p:nvPr/>
            </p:nvGrpSpPr>
            <p:grpSpPr>
              <a:xfrm>
                <a:off x="6163019" y="1877116"/>
                <a:ext cx="1451987" cy="1451987"/>
                <a:chOff x="5124899" y="713282"/>
                <a:chExt cx="613491" cy="613491"/>
              </a:xfrm>
            </p:grpSpPr>
            <p:sp>
              <p:nvSpPr>
                <p:cNvPr id="28" name="Oval 27"/>
                <p:cNvSpPr/>
                <p:nvPr/>
              </p:nvSpPr>
              <p:spPr bwMode="auto">
                <a:xfrm>
                  <a:off x="5124899" y="713282"/>
                  <a:ext cx="613491" cy="613491"/>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303367" y="867128"/>
                  <a:ext cx="259408" cy="298319"/>
                </a:xfrm>
                <a:prstGeom prst="rect">
                  <a:avLst/>
                </a:prstGeom>
              </p:spPr>
            </p:pic>
          </p:grpSp>
          <p:sp>
            <p:nvSpPr>
              <p:cNvPr id="24" name="Left Brace 23"/>
              <p:cNvSpPr/>
              <p:nvPr/>
            </p:nvSpPr>
            <p:spPr>
              <a:xfrm>
                <a:off x="3054646" y="1656938"/>
                <a:ext cx="236557" cy="2021057"/>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grpSp>
        <p:sp>
          <p:nvSpPr>
            <p:cNvPr id="25" name="Left Brace 24"/>
            <p:cNvSpPr/>
            <p:nvPr/>
          </p:nvSpPr>
          <p:spPr>
            <a:xfrm>
              <a:off x="7823401" y="1644838"/>
              <a:ext cx="236557" cy="2922256"/>
            </a:xfrm>
            <a:prstGeom prst="leftBrace">
              <a:avLst>
                <a:gd name="adj1" fmla="val 56668"/>
                <a:gd name="adj2" fmla="val 33594"/>
              </a:avLst>
            </a:prstGeom>
            <a:ln w="19050" cap="rnd">
              <a:solidFill>
                <a:srgbClr val="76B557"/>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grpSp>
    </p:spTree>
    <p:extLst>
      <p:ext uri="{BB962C8B-B14F-4D97-AF65-F5344CB8AC3E}">
        <p14:creationId xmlns:p14="http://schemas.microsoft.com/office/powerpoint/2010/main" val="33226674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solidFill>
                  <a:srgbClr val="06AED0"/>
                </a:solidFill>
              </a:rPr>
              <a:t>Android diversification</a:t>
            </a:r>
          </a:p>
        </p:txBody>
      </p:sp>
      <p:pic>
        <p:nvPicPr>
          <p:cNvPr id="23" name="Picture 22"/>
          <p:cNvPicPr>
            <a:picLocks noChangeAspect="1"/>
          </p:cNvPicPr>
          <p:nvPr/>
        </p:nvPicPr>
        <p:blipFill>
          <a:blip r:embed="rId3"/>
          <a:stretch>
            <a:fillRect/>
          </a:stretch>
        </p:blipFill>
        <p:spPr>
          <a:xfrm>
            <a:off x="1961424" y="1189176"/>
            <a:ext cx="8271471" cy="5497745"/>
          </a:xfrm>
          <a:prstGeom prst="rect">
            <a:avLst/>
          </a:prstGeom>
        </p:spPr>
      </p:pic>
    </p:spTree>
    <p:extLst>
      <p:ext uri="{BB962C8B-B14F-4D97-AF65-F5344CB8AC3E}">
        <p14:creationId xmlns:p14="http://schemas.microsoft.com/office/powerpoint/2010/main" val="103671860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solidFill>
                  <a:srgbClr val="06AED0"/>
                </a:solidFill>
              </a:rPr>
              <a:t>iOS diversification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060" y="1198722"/>
            <a:ext cx="1989944" cy="18763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061" y="3293223"/>
            <a:ext cx="4350601" cy="197540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5521" y="1300477"/>
            <a:ext cx="858800" cy="1746227"/>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4597" y="1265990"/>
            <a:ext cx="870559" cy="1771137"/>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3323185" flipV="1">
            <a:off x="8572571" y="2061597"/>
            <a:ext cx="1994223" cy="110535"/>
          </a:xfrm>
          <a:prstGeom prst="rect">
            <a:avLst/>
          </a:prstGeom>
        </p:spPr>
      </p:pic>
      <p:sp>
        <p:nvSpPr>
          <p:cNvPr id="30" name="Rectangle 29"/>
          <p:cNvSpPr/>
          <p:nvPr/>
        </p:nvSpPr>
        <p:spPr>
          <a:xfrm>
            <a:off x="7654447" y="1720204"/>
            <a:ext cx="1286840" cy="363176"/>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3D Touch </a:t>
            </a:r>
          </a:p>
        </p:txBody>
      </p:sp>
      <p:sp>
        <p:nvSpPr>
          <p:cNvPr id="31" name="Rectangle 30"/>
          <p:cNvSpPr/>
          <p:nvPr/>
        </p:nvSpPr>
        <p:spPr>
          <a:xfrm>
            <a:off x="7654447" y="2102217"/>
            <a:ext cx="1193887" cy="634020"/>
          </a:xfrm>
          <a:prstGeom prst="rect">
            <a:avLst/>
          </a:prstGeom>
        </p:spPr>
        <p:txBody>
          <a:bodyPr wrap="square">
            <a:spAutoFit/>
          </a:bodyPr>
          <a:lstStyle/>
          <a:p>
            <a:pPr defTabSz="1100639" latinLnBrk="1" hangingPunct="0">
              <a:lnSpc>
                <a:spcPct val="110000"/>
              </a:lnSpc>
            </a:pPr>
            <a:r>
              <a:rPr lang="en-US" sz="1600" i="1" dirty="0">
                <a:solidFill>
                  <a:srgbClr val="27A5BE"/>
                </a:solidFill>
                <a:latin typeface="Segoe UI" charset="0"/>
                <a:ea typeface="Segoe UI" charset="0"/>
                <a:cs typeface="Segoe UI" charset="0"/>
              </a:rPr>
              <a:t>iPhone 6s series only</a:t>
            </a:r>
          </a:p>
        </p:txBody>
      </p:sp>
      <p:sp>
        <p:nvSpPr>
          <p:cNvPr id="35" name="Rectangle 34"/>
          <p:cNvSpPr/>
          <p:nvPr/>
        </p:nvSpPr>
        <p:spPr>
          <a:xfrm>
            <a:off x="9967785" y="1611615"/>
            <a:ext cx="1501955" cy="363176"/>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Apple pencil</a:t>
            </a:r>
          </a:p>
        </p:txBody>
      </p:sp>
      <p:sp>
        <p:nvSpPr>
          <p:cNvPr id="36" name="Rectangle 35"/>
          <p:cNvSpPr/>
          <p:nvPr/>
        </p:nvSpPr>
        <p:spPr>
          <a:xfrm>
            <a:off x="9965952" y="1897055"/>
            <a:ext cx="1681592" cy="363176"/>
          </a:xfrm>
          <a:prstGeom prst="rect">
            <a:avLst/>
          </a:prstGeom>
        </p:spPr>
        <p:txBody>
          <a:bodyPr wrap="square">
            <a:spAutoFit/>
          </a:bodyPr>
          <a:lstStyle/>
          <a:p>
            <a:pPr defTabSz="1100639" latinLnBrk="1" hangingPunct="0">
              <a:lnSpc>
                <a:spcPct val="110000"/>
              </a:lnSpc>
            </a:pPr>
            <a:r>
              <a:rPr lang="en-US" sz="1600" i="1" dirty="0">
                <a:solidFill>
                  <a:srgbClr val="27A5BE"/>
                </a:solidFill>
                <a:latin typeface="Segoe UI" charset="0"/>
                <a:ea typeface="Segoe UI" charset="0"/>
                <a:cs typeface="Segoe UI" charset="0"/>
              </a:rPr>
              <a:t>iPad Pro only</a:t>
            </a:r>
          </a:p>
        </p:txBody>
      </p:sp>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65143" y="3310379"/>
            <a:ext cx="2136037" cy="1455323"/>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84596" y="3310379"/>
            <a:ext cx="2136037" cy="1455323"/>
          </a:xfrm>
          <a:prstGeom prst="rect">
            <a:avLst/>
          </a:prstGeom>
        </p:spPr>
      </p:pic>
      <p:sp>
        <p:nvSpPr>
          <p:cNvPr id="37" name="Rectangle 36"/>
          <p:cNvSpPr/>
          <p:nvPr/>
        </p:nvSpPr>
        <p:spPr>
          <a:xfrm>
            <a:off x="8364336" y="4836731"/>
            <a:ext cx="1601617" cy="363176"/>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Multi Tasking</a:t>
            </a:r>
          </a:p>
        </p:txBody>
      </p:sp>
      <p:sp>
        <p:nvSpPr>
          <p:cNvPr id="38" name="Rectangle 37"/>
          <p:cNvSpPr/>
          <p:nvPr/>
        </p:nvSpPr>
        <p:spPr>
          <a:xfrm>
            <a:off x="8201113" y="5130911"/>
            <a:ext cx="2389596" cy="363176"/>
          </a:xfrm>
          <a:prstGeom prst="rect">
            <a:avLst/>
          </a:prstGeom>
        </p:spPr>
        <p:txBody>
          <a:bodyPr wrap="square">
            <a:spAutoFit/>
          </a:bodyPr>
          <a:lstStyle/>
          <a:p>
            <a:pPr defTabSz="1100639" latinLnBrk="1" hangingPunct="0">
              <a:lnSpc>
                <a:spcPct val="110000"/>
              </a:lnSpc>
            </a:pPr>
            <a:r>
              <a:rPr lang="en-US" sz="1600" i="1" dirty="0">
                <a:solidFill>
                  <a:srgbClr val="27A5BE"/>
                </a:solidFill>
                <a:latin typeface="Segoe UI" charset="0"/>
                <a:ea typeface="Segoe UI" charset="0"/>
                <a:cs typeface="Segoe UI" charset="0"/>
              </a:rPr>
              <a:t>Only </a:t>
            </a:r>
            <a:r>
              <a:rPr lang="en-US" sz="1600" i="1">
                <a:solidFill>
                  <a:srgbClr val="27A5BE"/>
                </a:solidFill>
                <a:latin typeface="Segoe UI" charset="0"/>
                <a:ea typeface="Segoe UI" charset="0"/>
                <a:cs typeface="Segoe UI" charset="0"/>
              </a:rPr>
              <a:t>select iPads</a:t>
            </a:r>
            <a:endParaRPr lang="en-US" sz="1600" i="1" dirty="0">
              <a:solidFill>
                <a:srgbClr val="27A5BE"/>
              </a:solidFill>
              <a:latin typeface="Segoe UI" charset="0"/>
              <a:ea typeface="Segoe UI" charset="0"/>
              <a:cs typeface="Segoe UI" charset="0"/>
            </a:endParaRPr>
          </a:p>
        </p:txBody>
      </p:sp>
      <p:sp>
        <p:nvSpPr>
          <p:cNvPr id="39" name="Rectangle 38"/>
          <p:cNvSpPr/>
          <p:nvPr/>
        </p:nvSpPr>
        <p:spPr>
          <a:xfrm>
            <a:off x="3826790" y="4083948"/>
            <a:ext cx="1601617" cy="363176"/>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iPads</a:t>
            </a:r>
          </a:p>
        </p:txBody>
      </p:sp>
      <p:sp>
        <p:nvSpPr>
          <p:cNvPr id="40" name="Rectangle 39"/>
          <p:cNvSpPr/>
          <p:nvPr/>
        </p:nvSpPr>
        <p:spPr>
          <a:xfrm>
            <a:off x="4049452" y="1811384"/>
            <a:ext cx="1601617" cy="634020"/>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iPod </a:t>
            </a:r>
            <a:br>
              <a:rPr lang="en-US" sz="1600" dirty="0">
                <a:solidFill>
                  <a:srgbClr val="27A5BE"/>
                </a:solidFill>
                <a:latin typeface="Segoe UI" charset="0"/>
                <a:ea typeface="Segoe UI" charset="0"/>
                <a:cs typeface="Segoe UI" charset="0"/>
              </a:rPr>
            </a:br>
            <a:r>
              <a:rPr lang="en-US" sz="1600" dirty="0">
                <a:solidFill>
                  <a:srgbClr val="27A5BE"/>
                </a:solidFill>
                <a:latin typeface="Segoe UI" charset="0"/>
                <a:ea typeface="Segoe UI" charset="0"/>
                <a:cs typeface="Segoe UI" charset="0"/>
              </a:rPr>
              <a:t>touch</a:t>
            </a:r>
          </a:p>
        </p:txBody>
      </p:sp>
      <p:sp>
        <p:nvSpPr>
          <p:cNvPr id="41" name="Rectangle 40"/>
          <p:cNvSpPr/>
          <p:nvPr/>
        </p:nvSpPr>
        <p:spPr>
          <a:xfrm>
            <a:off x="1560196" y="1917181"/>
            <a:ext cx="1601617" cy="363176"/>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iPhones</a:t>
            </a:r>
          </a:p>
        </p:txBody>
      </p:sp>
      <p:sp>
        <p:nvSpPr>
          <p:cNvPr id="42" name="Rectangle 41"/>
          <p:cNvSpPr/>
          <p:nvPr/>
        </p:nvSpPr>
        <p:spPr>
          <a:xfrm>
            <a:off x="1201669" y="5622846"/>
            <a:ext cx="3266105" cy="498598"/>
          </a:xfrm>
          <a:prstGeom prst="rect">
            <a:avLst/>
          </a:prstGeom>
        </p:spPr>
        <p:txBody>
          <a:bodyPr wrap="square">
            <a:spAutoFit/>
          </a:bodyPr>
          <a:lstStyle/>
          <a:p>
            <a:pPr algn="ctr" defTabSz="1100639" latinLnBrk="1" hangingPunct="0">
              <a:lnSpc>
                <a:spcPct val="110000"/>
              </a:lnSpc>
            </a:pPr>
            <a:r>
              <a:rPr lang="en-US" sz="2400" b="1">
                <a:solidFill>
                  <a:srgbClr val="27A5BE"/>
                </a:solidFill>
                <a:latin typeface="Segoe UI Semibold" charset="0"/>
                <a:ea typeface="Segoe UI Semibold" charset="0"/>
                <a:cs typeface="Segoe UI Semibold" charset="0"/>
              </a:rPr>
              <a:t>Form factors</a:t>
            </a:r>
            <a:endParaRPr lang="en-US" sz="2400" b="1" dirty="0">
              <a:solidFill>
                <a:srgbClr val="27A5BE"/>
              </a:solidFill>
              <a:latin typeface="Segoe UI Semibold" charset="0"/>
              <a:ea typeface="Segoe UI Semibold" charset="0"/>
              <a:cs typeface="Segoe UI Semibold" charset="0"/>
            </a:endParaRPr>
          </a:p>
        </p:txBody>
      </p:sp>
      <p:sp>
        <p:nvSpPr>
          <p:cNvPr id="47" name="Rectangle 46"/>
          <p:cNvSpPr/>
          <p:nvPr/>
        </p:nvSpPr>
        <p:spPr>
          <a:xfrm>
            <a:off x="7414233" y="5622846"/>
            <a:ext cx="3392515" cy="498598"/>
          </a:xfrm>
          <a:prstGeom prst="rect">
            <a:avLst/>
          </a:prstGeom>
        </p:spPr>
        <p:txBody>
          <a:bodyPr wrap="square">
            <a:spAutoFit/>
          </a:bodyPr>
          <a:lstStyle/>
          <a:p>
            <a:pPr algn="ctr" defTabSz="1100639" latinLnBrk="1" hangingPunct="0">
              <a:lnSpc>
                <a:spcPct val="110000"/>
              </a:lnSpc>
            </a:pPr>
            <a:r>
              <a:rPr lang="en-US" sz="2400" b="1" dirty="0">
                <a:solidFill>
                  <a:srgbClr val="27A5BE"/>
                </a:solidFill>
                <a:latin typeface="Segoe UI Semibold" charset="0"/>
                <a:ea typeface="Segoe UI Semibold" charset="0"/>
                <a:cs typeface="Segoe UI Semibold" charset="0"/>
              </a:rPr>
              <a:t>iOS </a:t>
            </a:r>
            <a:r>
              <a:rPr lang="en-US" sz="2400" b="1">
                <a:solidFill>
                  <a:srgbClr val="27A5BE"/>
                </a:solidFill>
                <a:latin typeface="Segoe UI Semibold" charset="0"/>
                <a:ea typeface="Segoe UI Semibold" charset="0"/>
                <a:cs typeface="Segoe UI Semibold" charset="0"/>
              </a:rPr>
              <a:t>9 features</a:t>
            </a:r>
            <a:endParaRPr lang="en-US" sz="2400" b="1" dirty="0">
              <a:solidFill>
                <a:srgbClr val="27A5BE"/>
              </a:solidFill>
              <a:latin typeface="Segoe UI Semibold" charset="0"/>
              <a:ea typeface="Segoe UI Semibold" charset="0"/>
              <a:cs typeface="Segoe UI Semibold" charset="0"/>
            </a:endParaRPr>
          </a:p>
        </p:txBody>
      </p:sp>
      <p:cxnSp>
        <p:nvCxnSpPr>
          <p:cNvPr id="7" name="Straight Connector 6"/>
          <p:cNvCxnSpPr/>
          <p:nvPr/>
        </p:nvCxnSpPr>
        <p:spPr>
          <a:xfrm>
            <a:off x="501060" y="5624284"/>
            <a:ext cx="4343261" cy="0"/>
          </a:xfrm>
          <a:prstGeom prst="line">
            <a:avLst/>
          </a:prstGeom>
          <a:ln>
            <a:solidFill>
              <a:srgbClr val="27A5BE"/>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803584" y="5624284"/>
            <a:ext cx="4343261" cy="0"/>
          </a:xfrm>
          <a:prstGeom prst="line">
            <a:avLst/>
          </a:prstGeom>
          <a:ln>
            <a:solidFill>
              <a:srgbClr val="27A5B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33442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layered devic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3252" y="1323323"/>
            <a:ext cx="4182260" cy="5078458"/>
          </a:xfrm>
          <a:prstGeom prst="rect">
            <a:avLst/>
          </a:prstGeom>
        </p:spPr>
      </p:pic>
      <p:sp>
        <p:nvSpPr>
          <p:cNvPr id="8" name="Content Placeholder 2"/>
          <p:cNvSpPr txBox="1">
            <a:spLocks/>
          </p:cNvSpPr>
          <p:nvPr/>
        </p:nvSpPr>
        <p:spPr>
          <a:xfrm>
            <a:off x="7232991" y="1323323"/>
            <a:ext cx="4519882" cy="522871"/>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a:solidFill>
                  <a:srgbClr val="3C90D1"/>
                </a:solidFill>
                <a:latin typeface="+mn-lt"/>
                <a:cs typeface="Arial"/>
              </a:rPr>
              <a:t>Thousands of </a:t>
            </a:r>
            <a:r>
              <a:rPr lang="en-US" sz="1867" dirty="0" err="1">
                <a:solidFill>
                  <a:srgbClr val="3C90D1"/>
                </a:solidFill>
                <a:latin typeface="+mn-lt"/>
                <a:cs typeface="Arial"/>
              </a:rPr>
              <a:t>iOS</a:t>
            </a:r>
            <a:r>
              <a:rPr lang="en-US" sz="1867" dirty="0">
                <a:solidFill>
                  <a:srgbClr val="3C90D1"/>
                </a:solidFill>
                <a:latin typeface="+mn-lt"/>
                <a:cs typeface="Arial"/>
              </a:rPr>
              <a:t> and Android APIs</a:t>
            </a:r>
            <a:endParaRPr lang="en-US" sz="1867" baseline="30000" dirty="0">
              <a:solidFill>
                <a:srgbClr val="3C90D1"/>
              </a:solidFill>
              <a:latin typeface="+mn-lt"/>
              <a:cs typeface="Arial"/>
            </a:endParaRPr>
          </a:p>
        </p:txBody>
      </p:sp>
      <p:sp>
        <p:nvSpPr>
          <p:cNvPr id="10" name="Content Placeholder 2"/>
          <p:cNvSpPr txBox="1">
            <a:spLocks/>
          </p:cNvSpPr>
          <p:nvPr/>
        </p:nvSpPr>
        <p:spPr>
          <a:xfrm>
            <a:off x="7264408" y="2356767"/>
            <a:ext cx="4488465" cy="483065"/>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a:solidFill>
                  <a:srgbClr val="76B557"/>
                </a:solidFill>
                <a:latin typeface="+mn-lt"/>
                <a:cs typeface="Arial"/>
              </a:rPr>
              <a:t>Public web APIs</a:t>
            </a:r>
          </a:p>
        </p:txBody>
      </p:sp>
      <p:sp>
        <p:nvSpPr>
          <p:cNvPr id="12" name="Oval 11"/>
          <p:cNvSpPr/>
          <p:nvPr/>
        </p:nvSpPr>
        <p:spPr>
          <a:xfrm>
            <a:off x="6412093" y="1216957"/>
            <a:ext cx="750711" cy="750711"/>
          </a:xfrm>
          <a:prstGeom prst="ellipse">
            <a:avLst/>
          </a:prstGeom>
          <a:solidFill>
            <a:srgbClr val="3C90D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pic>
        <p:nvPicPr>
          <p:cNvPr id="13" name="Picture 12" descr="social-apple white.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03638" y="1441136"/>
            <a:ext cx="228927" cy="274781"/>
          </a:xfrm>
          <a:prstGeom prst="rect">
            <a:avLst/>
          </a:prstGeom>
        </p:spPr>
      </p:pic>
      <p:sp>
        <p:nvSpPr>
          <p:cNvPr id="14" name="Oval 13"/>
          <p:cNvSpPr/>
          <p:nvPr/>
        </p:nvSpPr>
        <p:spPr>
          <a:xfrm>
            <a:off x="6412093" y="2236575"/>
            <a:ext cx="750711" cy="750711"/>
          </a:xfrm>
          <a:prstGeom prst="ellipse">
            <a:avLst/>
          </a:prstGeom>
          <a:solidFill>
            <a:srgbClr val="76B55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5" name="Oval 14"/>
          <p:cNvSpPr/>
          <p:nvPr/>
        </p:nvSpPr>
        <p:spPr>
          <a:xfrm>
            <a:off x="6412093" y="3247727"/>
            <a:ext cx="750711" cy="750711"/>
          </a:xfrm>
          <a:prstGeom prst="ellipse">
            <a:avLst/>
          </a:prstGeom>
          <a:solidFill>
            <a:srgbClr val="A73AB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6" name="Oval 15"/>
          <p:cNvSpPr/>
          <p:nvPr/>
        </p:nvSpPr>
        <p:spPr>
          <a:xfrm>
            <a:off x="6412093" y="4241946"/>
            <a:ext cx="750711" cy="750711"/>
          </a:xfrm>
          <a:prstGeom prst="ellipse">
            <a:avLst/>
          </a:prstGeom>
          <a:solidFill>
            <a:srgbClr val="12345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7" name="Oval 16"/>
          <p:cNvSpPr/>
          <p:nvPr/>
        </p:nvSpPr>
        <p:spPr>
          <a:xfrm>
            <a:off x="6412093" y="5244633"/>
            <a:ext cx="750711" cy="750711"/>
          </a:xfrm>
          <a:prstGeom prst="ellipse">
            <a:avLst/>
          </a:prstGeom>
          <a:solidFill>
            <a:srgbClr val="6C6C6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pic>
        <p:nvPicPr>
          <p:cNvPr id="18" name="Picture 17" descr="social-android white.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07203" y="1449603"/>
            <a:ext cx="256828" cy="280236"/>
          </a:xfrm>
          <a:prstGeom prst="rect">
            <a:avLst/>
          </a:prstGeom>
        </p:spPr>
      </p:pic>
      <p:sp>
        <p:nvSpPr>
          <p:cNvPr id="21" name="Content Placeholder 2"/>
          <p:cNvSpPr txBox="1">
            <a:spLocks/>
          </p:cNvSpPr>
          <p:nvPr/>
        </p:nvSpPr>
        <p:spPr>
          <a:xfrm>
            <a:off x="7264408" y="3368820"/>
            <a:ext cx="4488465" cy="512285"/>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a:solidFill>
                  <a:srgbClr val="A73AB8"/>
                </a:solidFill>
                <a:latin typeface="+mn-lt"/>
                <a:cs typeface="Arial"/>
              </a:rPr>
              <a:t>Backend integrations</a:t>
            </a:r>
          </a:p>
        </p:txBody>
      </p:sp>
      <p:sp>
        <p:nvSpPr>
          <p:cNvPr id="22" name="Content Placeholder 2"/>
          <p:cNvSpPr txBox="1">
            <a:spLocks/>
          </p:cNvSpPr>
          <p:nvPr/>
        </p:nvSpPr>
        <p:spPr>
          <a:xfrm>
            <a:off x="7264408" y="4352688"/>
            <a:ext cx="4488465" cy="464401"/>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a:solidFill>
                  <a:srgbClr val="123458"/>
                </a:solidFill>
                <a:latin typeface="+mn-lt"/>
                <a:cs typeface="Arial"/>
              </a:rPr>
              <a:t>Third party libraries</a:t>
            </a:r>
          </a:p>
        </p:txBody>
      </p:sp>
      <p:sp>
        <p:nvSpPr>
          <p:cNvPr id="25" name="Content Placeholder 2"/>
          <p:cNvSpPr txBox="1">
            <a:spLocks/>
          </p:cNvSpPr>
          <p:nvPr/>
        </p:nvSpPr>
        <p:spPr>
          <a:xfrm>
            <a:off x="7264408" y="5366764"/>
            <a:ext cx="4488465" cy="515655"/>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a:latin typeface="+mn-lt"/>
                <a:cs typeface="Arial"/>
              </a:rPr>
              <a:t>Memory, CPU and network constraints</a:t>
            </a:r>
          </a:p>
        </p:txBody>
      </p:sp>
      <p:pic>
        <p:nvPicPr>
          <p:cNvPr id="27" name="Picture 26" descr="ios7-cloud.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84614" y="2446863"/>
            <a:ext cx="411311" cy="264367"/>
          </a:xfrm>
          <a:prstGeom prst="rect">
            <a:avLst/>
          </a:prstGeom>
        </p:spPr>
      </p:pic>
      <p:pic>
        <p:nvPicPr>
          <p:cNvPr id="28" name="Picture 27" descr="cpu.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75480" y="3334951"/>
            <a:ext cx="622521" cy="604212"/>
          </a:xfrm>
          <a:prstGeom prst="rect">
            <a:avLst/>
          </a:prstGeom>
        </p:spPr>
      </p:pic>
      <p:pic>
        <p:nvPicPr>
          <p:cNvPr id="29" name="Picture 28" descr="bar code white.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563601" y="4387916"/>
            <a:ext cx="466560" cy="452837"/>
          </a:xfrm>
          <a:prstGeom prst="rect">
            <a:avLst/>
          </a:prstGeom>
        </p:spPr>
      </p:pic>
      <p:pic>
        <p:nvPicPr>
          <p:cNvPr id="30" name="Picture 29" descr="gear.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536608" y="5329064"/>
            <a:ext cx="535889" cy="553355"/>
          </a:xfrm>
          <a:prstGeom prst="rect">
            <a:avLst/>
          </a:prstGeom>
        </p:spPr>
      </p:pic>
      <p:sp>
        <p:nvSpPr>
          <p:cNvPr id="2" name="Title 1"/>
          <p:cNvSpPr>
            <a:spLocks noGrp="1"/>
          </p:cNvSpPr>
          <p:nvPr>
            <p:ph type="title"/>
          </p:nvPr>
        </p:nvSpPr>
        <p:spPr/>
        <p:txBody>
          <a:bodyPr/>
          <a:lstStyle/>
          <a:p>
            <a:r>
              <a:rPr lang="en-US" dirty="0">
                <a:solidFill>
                  <a:srgbClr val="06AED0"/>
                </a:solidFill>
              </a:rPr>
              <a:t>App Complexity</a:t>
            </a:r>
          </a:p>
        </p:txBody>
      </p:sp>
      <p:cxnSp>
        <p:nvCxnSpPr>
          <p:cNvPr id="36" name="Elbow Connector 35"/>
          <p:cNvCxnSpPr/>
          <p:nvPr/>
        </p:nvCxnSpPr>
        <p:spPr>
          <a:xfrm rot="10800000" flipV="1">
            <a:off x="4005299" y="1585573"/>
            <a:ext cx="2260035" cy="651001"/>
          </a:xfrm>
          <a:prstGeom prst="bentConnector3">
            <a:avLst>
              <a:gd name="adj1" fmla="val 100260"/>
            </a:avLst>
          </a:prstGeom>
          <a:ln>
            <a:solidFill>
              <a:srgbClr val="3C90D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rot="10800000" flipV="1">
            <a:off x="4005294" y="2618955"/>
            <a:ext cx="2260048" cy="812510"/>
          </a:xfrm>
          <a:prstGeom prst="bentConnector3">
            <a:avLst>
              <a:gd name="adj1" fmla="val 99910"/>
            </a:avLst>
          </a:prstGeom>
          <a:ln>
            <a:solidFill>
              <a:srgbClr val="76B557"/>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1" name="Elbow Connector 50"/>
          <p:cNvCxnSpPr/>
          <p:nvPr/>
        </p:nvCxnSpPr>
        <p:spPr>
          <a:xfrm rot="10800000" flipV="1">
            <a:off x="4005295" y="3626556"/>
            <a:ext cx="2260041" cy="415908"/>
          </a:xfrm>
          <a:prstGeom prst="bentConnector3">
            <a:avLst>
              <a:gd name="adj1" fmla="val 99910"/>
            </a:avLst>
          </a:prstGeom>
          <a:ln>
            <a:solidFill>
              <a:srgbClr val="A73AB9"/>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Elbow Connector 57"/>
          <p:cNvCxnSpPr/>
          <p:nvPr/>
        </p:nvCxnSpPr>
        <p:spPr>
          <a:xfrm rot="10800000">
            <a:off x="4005300" y="5085249"/>
            <a:ext cx="2260042" cy="545086"/>
          </a:xfrm>
          <a:prstGeom prst="bentConnector3">
            <a:avLst>
              <a:gd name="adj1" fmla="val 99910"/>
            </a:avLst>
          </a:prstGeom>
          <a:ln>
            <a:solidFill>
              <a:srgbClr val="6C6C6C"/>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4005294" y="4636274"/>
            <a:ext cx="2260040" cy="0"/>
          </a:xfrm>
          <a:prstGeom prst="straightConnector1">
            <a:avLst/>
          </a:prstGeom>
          <a:ln>
            <a:solidFill>
              <a:srgbClr val="123458"/>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0697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animBg="1"/>
      <p:bldP spid="15" grpId="0" animBg="1"/>
      <p:bldP spid="16" grpId="0" animBg="1"/>
      <p:bldP spid="17" grpId="0" animBg="1"/>
      <p:bldP spid="21" grpId="0"/>
      <p:bldP spid="22" grpId="0"/>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B84D2"/>
        </a:solidFill>
        <a:effectLst/>
      </p:bgPr>
    </p:bg>
    <p:spTree>
      <p:nvGrpSpPr>
        <p:cNvPr id="1" name=""/>
        <p:cNvGrpSpPr/>
        <p:nvPr/>
      </p:nvGrpSpPr>
      <p:grpSpPr>
        <a:xfrm>
          <a:off x="0" y="0"/>
          <a:ext cx="0" cy="0"/>
          <a:chOff x="0" y="0"/>
          <a:chExt cx="0" cy="0"/>
        </a:xfrm>
      </p:grpSpPr>
      <p:grpSp>
        <p:nvGrpSpPr>
          <p:cNvPr id="38" name="Group 37"/>
          <p:cNvGrpSpPr/>
          <p:nvPr/>
        </p:nvGrpSpPr>
        <p:grpSpPr>
          <a:xfrm>
            <a:off x="950781" y="782819"/>
            <a:ext cx="10290438" cy="2540849"/>
            <a:chOff x="658948" y="782819"/>
            <a:chExt cx="10290438" cy="2540849"/>
          </a:xfrm>
        </p:grpSpPr>
        <p:grpSp>
          <p:nvGrpSpPr>
            <p:cNvPr id="29" name="Group 28"/>
            <p:cNvGrpSpPr/>
            <p:nvPr/>
          </p:nvGrpSpPr>
          <p:grpSpPr>
            <a:xfrm>
              <a:off x="658948" y="922952"/>
              <a:ext cx="1838000" cy="2350766"/>
              <a:chOff x="658948" y="922952"/>
              <a:chExt cx="1838000" cy="2350766"/>
            </a:xfrm>
          </p:grpSpPr>
          <p:pic>
            <p:nvPicPr>
              <p:cNvPr id="13" name="Picture 12" descr="Press_Hol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8948" y="922952"/>
                <a:ext cx="1838000" cy="1838000"/>
              </a:xfrm>
              <a:prstGeom prst="rect">
                <a:avLst/>
              </a:prstGeom>
            </p:spPr>
          </p:pic>
          <p:sp>
            <p:nvSpPr>
              <p:cNvPr id="19" name="Text Placeholder 2"/>
              <p:cNvSpPr txBox="1">
                <a:spLocks/>
              </p:cNvSpPr>
              <p:nvPr/>
            </p:nvSpPr>
            <p:spPr>
              <a:xfrm>
                <a:off x="1198987" y="2721425"/>
                <a:ext cx="1151659"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a:solidFill>
                      <a:schemeClr val="bg1"/>
                    </a:solidFill>
                  </a:rPr>
                  <a:t>Tap</a:t>
                </a:r>
              </a:p>
            </p:txBody>
          </p:sp>
        </p:grpSp>
        <p:grpSp>
          <p:nvGrpSpPr>
            <p:cNvPr id="28" name="Group 27"/>
            <p:cNvGrpSpPr/>
            <p:nvPr/>
          </p:nvGrpSpPr>
          <p:grpSpPr>
            <a:xfrm>
              <a:off x="2686795" y="796737"/>
              <a:ext cx="1871894" cy="2476981"/>
              <a:chOff x="2686795" y="796737"/>
              <a:chExt cx="1871894" cy="2476981"/>
            </a:xfrm>
          </p:grpSpPr>
          <p:pic>
            <p:nvPicPr>
              <p:cNvPr id="15" name="Picture 14" descr="Swipe_Down.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86795" y="796737"/>
                <a:ext cx="1871894" cy="1871894"/>
              </a:xfrm>
              <a:prstGeom prst="rect">
                <a:avLst/>
              </a:prstGeom>
            </p:spPr>
          </p:pic>
          <p:sp>
            <p:nvSpPr>
              <p:cNvPr id="20" name="Text Placeholder 2"/>
              <p:cNvSpPr txBox="1">
                <a:spLocks/>
              </p:cNvSpPr>
              <p:nvPr/>
            </p:nvSpPr>
            <p:spPr>
              <a:xfrm>
                <a:off x="3205083" y="2721425"/>
                <a:ext cx="1151659"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a:solidFill>
                      <a:schemeClr val="bg1"/>
                    </a:solidFill>
                  </a:rPr>
                  <a:t>Scroll</a:t>
                </a:r>
              </a:p>
            </p:txBody>
          </p:sp>
        </p:grpSp>
        <p:grpSp>
          <p:nvGrpSpPr>
            <p:cNvPr id="30" name="Group 29"/>
            <p:cNvGrpSpPr/>
            <p:nvPr/>
          </p:nvGrpSpPr>
          <p:grpSpPr>
            <a:xfrm>
              <a:off x="4550801" y="782819"/>
              <a:ext cx="1978133" cy="2490899"/>
              <a:chOff x="4550801" y="782819"/>
              <a:chExt cx="1978133" cy="2490899"/>
            </a:xfrm>
          </p:grpSpPr>
          <p:pic>
            <p:nvPicPr>
              <p:cNvPr id="16" name="Picture 15" descr="Swipe_Right.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50801" y="782819"/>
                <a:ext cx="1978133" cy="1978133"/>
              </a:xfrm>
              <a:prstGeom prst="rect">
                <a:avLst/>
              </a:prstGeom>
            </p:spPr>
          </p:pic>
          <p:sp>
            <p:nvSpPr>
              <p:cNvPr id="21" name="Text Placeholder 2"/>
              <p:cNvSpPr txBox="1">
                <a:spLocks/>
              </p:cNvSpPr>
              <p:nvPr/>
            </p:nvSpPr>
            <p:spPr>
              <a:xfrm>
                <a:off x="4998202" y="2721425"/>
                <a:ext cx="1151659"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a:solidFill>
                      <a:schemeClr val="bg1"/>
                    </a:solidFill>
                  </a:rPr>
                  <a:t>Swipe</a:t>
                </a:r>
              </a:p>
            </p:txBody>
          </p:sp>
        </p:grpSp>
        <p:grpSp>
          <p:nvGrpSpPr>
            <p:cNvPr id="31" name="Group 30"/>
            <p:cNvGrpSpPr/>
            <p:nvPr/>
          </p:nvGrpSpPr>
          <p:grpSpPr>
            <a:xfrm>
              <a:off x="6774538" y="922952"/>
              <a:ext cx="1745679" cy="2350766"/>
              <a:chOff x="6774538" y="922952"/>
              <a:chExt cx="1745679" cy="2350766"/>
            </a:xfrm>
          </p:grpSpPr>
          <p:pic>
            <p:nvPicPr>
              <p:cNvPr id="10" name="Picture 9" descr="Pinch.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74538" y="922952"/>
                <a:ext cx="1745679" cy="1745679"/>
              </a:xfrm>
              <a:prstGeom prst="rect">
                <a:avLst/>
              </a:prstGeom>
            </p:spPr>
          </p:pic>
          <p:sp>
            <p:nvSpPr>
              <p:cNvPr id="22" name="Text Placeholder 2"/>
              <p:cNvSpPr txBox="1">
                <a:spLocks/>
              </p:cNvSpPr>
              <p:nvPr/>
            </p:nvSpPr>
            <p:spPr>
              <a:xfrm>
                <a:off x="7368558" y="2721425"/>
                <a:ext cx="1151659"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a:solidFill>
                      <a:schemeClr val="bg1"/>
                    </a:solidFill>
                  </a:rPr>
                  <a:t>Pinch</a:t>
                </a:r>
              </a:p>
            </p:txBody>
          </p:sp>
        </p:grpSp>
        <p:grpSp>
          <p:nvGrpSpPr>
            <p:cNvPr id="32" name="Group 31"/>
            <p:cNvGrpSpPr/>
            <p:nvPr/>
          </p:nvGrpSpPr>
          <p:grpSpPr>
            <a:xfrm>
              <a:off x="9006861" y="830631"/>
              <a:ext cx="1942525" cy="2493037"/>
              <a:chOff x="9006861" y="830631"/>
              <a:chExt cx="1942525" cy="2493037"/>
            </a:xfrm>
          </p:grpSpPr>
          <p:pic>
            <p:nvPicPr>
              <p:cNvPr id="12" name="Picture 11" descr="3x_Swipe_Left.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006861" y="830631"/>
                <a:ext cx="1930321" cy="1930321"/>
              </a:xfrm>
              <a:prstGeom prst="rect">
                <a:avLst/>
              </a:prstGeom>
            </p:spPr>
          </p:pic>
          <p:sp>
            <p:nvSpPr>
              <p:cNvPr id="23" name="Text Placeholder 2"/>
              <p:cNvSpPr txBox="1">
                <a:spLocks/>
              </p:cNvSpPr>
              <p:nvPr/>
            </p:nvSpPr>
            <p:spPr>
              <a:xfrm>
                <a:off x="9375344" y="2771375"/>
                <a:ext cx="1574042"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a:solidFill>
                      <a:schemeClr val="bg1"/>
                    </a:solidFill>
                  </a:rPr>
                  <a:t>Multi Finger</a:t>
                </a:r>
              </a:p>
            </p:txBody>
          </p:sp>
        </p:grpSp>
      </p:grpSp>
      <p:grpSp>
        <p:nvGrpSpPr>
          <p:cNvPr id="37" name="Group 36"/>
          <p:cNvGrpSpPr/>
          <p:nvPr/>
        </p:nvGrpSpPr>
        <p:grpSpPr>
          <a:xfrm>
            <a:off x="2995548" y="3675999"/>
            <a:ext cx="6224568" cy="2445112"/>
            <a:chOff x="2405120" y="3675999"/>
            <a:chExt cx="6224568" cy="2445112"/>
          </a:xfrm>
        </p:grpSpPr>
        <p:grpSp>
          <p:nvGrpSpPr>
            <p:cNvPr id="33" name="Group 32"/>
            <p:cNvGrpSpPr/>
            <p:nvPr/>
          </p:nvGrpSpPr>
          <p:grpSpPr>
            <a:xfrm>
              <a:off x="2405120" y="3675999"/>
              <a:ext cx="1745679" cy="2416396"/>
              <a:chOff x="2405120" y="3675999"/>
              <a:chExt cx="1745679" cy="2416396"/>
            </a:xfrm>
          </p:grpSpPr>
          <p:pic>
            <p:nvPicPr>
              <p:cNvPr id="17" name="Picture 16" descr="TextEntry.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405120" y="3675999"/>
                <a:ext cx="1745679" cy="1745679"/>
              </a:xfrm>
              <a:prstGeom prst="rect">
                <a:avLst/>
              </a:prstGeom>
            </p:spPr>
          </p:pic>
          <p:sp>
            <p:nvSpPr>
              <p:cNvPr id="24" name="Text Placeholder 2"/>
              <p:cNvSpPr txBox="1">
                <a:spLocks/>
              </p:cNvSpPr>
              <p:nvPr/>
            </p:nvSpPr>
            <p:spPr>
              <a:xfrm>
                <a:off x="2690404" y="5540102"/>
                <a:ext cx="1456257"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a:solidFill>
                      <a:schemeClr val="bg1"/>
                    </a:solidFill>
                  </a:rPr>
                  <a:t>Text Entry</a:t>
                </a:r>
              </a:p>
            </p:txBody>
          </p:sp>
        </p:grpSp>
        <p:grpSp>
          <p:nvGrpSpPr>
            <p:cNvPr id="34" name="Group 33"/>
            <p:cNvGrpSpPr/>
            <p:nvPr/>
          </p:nvGrpSpPr>
          <p:grpSpPr>
            <a:xfrm>
              <a:off x="4696486" y="3707551"/>
              <a:ext cx="1832448" cy="2384844"/>
              <a:chOff x="4696486" y="3707551"/>
              <a:chExt cx="1832448" cy="2384844"/>
            </a:xfrm>
          </p:grpSpPr>
          <p:pic>
            <p:nvPicPr>
              <p:cNvPr id="14" name="Picture 13" descr="BumpL.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696486" y="3707551"/>
                <a:ext cx="1745679" cy="1745679"/>
              </a:xfrm>
              <a:prstGeom prst="rect">
                <a:avLst/>
              </a:prstGeom>
            </p:spPr>
          </p:pic>
          <p:sp>
            <p:nvSpPr>
              <p:cNvPr id="25" name="Text Placeholder 2"/>
              <p:cNvSpPr txBox="1">
                <a:spLocks/>
              </p:cNvSpPr>
              <p:nvPr/>
            </p:nvSpPr>
            <p:spPr>
              <a:xfrm>
                <a:off x="5072677" y="5540102"/>
                <a:ext cx="1456257"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a:solidFill>
                      <a:schemeClr val="bg1"/>
                    </a:solidFill>
                  </a:rPr>
                  <a:t>Rotation</a:t>
                </a:r>
              </a:p>
            </p:txBody>
          </p:sp>
        </p:grpSp>
        <p:grpSp>
          <p:nvGrpSpPr>
            <p:cNvPr id="35" name="Group 34"/>
            <p:cNvGrpSpPr/>
            <p:nvPr/>
          </p:nvGrpSpPr>
          <p:grpSpPr>
            <a:xfrm>
              <a:off x="7173431" y="3857431"/>
              <a:ext cx="1456257" cy="2263680"/>
              <a:chOff x="7173431" y="3857431"/>
              <a:chExt cx="1456257" cy="2263680"/>
            </a:xfrm>
          </p:grpSpPr>
          <p:pic>
            <p:nvPicPr>
              <p:cNvPr id="26" name="Picture 25" descr="Globe.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258126" y="3857431"/>
                <a:ext cx="1283903" cy="1412037"/>
              </a:xfrm>
              <a:prstGeom prst="rect">
                <a:avLst/>
              </a:prstGeom>
            </p:spPr>
          </p:pic>
          <p:sp>
            <p:nvSpPr>
              <p:cNvPr id="27" name="Text Placeholder 2"/>
              <p:cNvSpPr txBox="1">
                <a:spLocks/>
              </p:cNvSpPr>
              <p:nvPr/>
            </p:nvSpPr>
            <p:spPr>
              <a:xfrm>
                <a:off x="7173431" y="5568818"/>
                <a:ext cx="1456257"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a:solidFill>
                      <a:schemeClr val="bg1"/>
                    </a:solidFill>
                  </a:rPr>
                  <a:t>GPS</a:t>
                </a:r>
              </a:p>
            </p:txBody>
          </p:sp>
        </p:grpSp>
      </p:grpSp>
    </p:spTree>
    <p:extLst>
      <p:ext uri="{BB962C8B-B14F-4D97-AF65-F5344CB8AC3E}">
        <p14:creationId xmlns:p14="http://schemas.microsoft.com/office/powerpoint/2010/main" val="158357104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a:solidFill>
                  <a:srgbClr val="06AED0"/>
                </a:solidFill>
              </a:rPr>
              <a:t>Demo</a:t>
            </a:r>
          </a:p>
        </p:txBody>
      </p:sp>
    </p:spTree>
    <p:extLst>
      <p:ext uri="{BB962C8B-B14F-4D97-AF65-F5344CB8AC3E}">
        <p14:creationId xmlns:p14="http://schemas.microsoft.com/office/powerpoint/2010/main" val="198297644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pPr algn="ctr"/>
            <a:r>
              <a:rPr lang="en-US" dirty="0">
                <a:solidFill>
                  <a:srgbClr val="06AED0"/>
                </a:solidFill>
              </a:rPr>
              <a:t>Xamarin – Your Complete Mobile Solution</a:t>
            </a:r>
          </a:p>
        </p:txBody>
      </p:sp>
      <p:grpSp>
        <p:nvGrpSpPr>
          <p:cNvPr id="16" name="Group 15"/>
          <p:cNvGrpSpPr/>
          <p:nvPr/>
        </p:nvGrpSpPr>
        <p:grpSpPr>
          <a:xfrm>
            <a:off x="887731" y="2369841"/>
            <a:ext cx="3388306" cy="1126224"/>
            <a:chOff x="905531" y="2416864"/>
            <a:chExt cx="3456249" cy="1148807"/>
          </a:xfrm>
        </p:grpSpPr>
        <p:pic>
          <p:nvPicPr>
            <p:cNvPr id="3" name="Picture 2"/>
            <p:cNvPicPr>
              <a:picLocks noChangeAspect="1"/>
            </p:cNvPicPr>
            <p:nvPr/>
          </p:nvPicPr>
          <p:blipFill>
            <a:blip r:embed="rId3">
              <a:duotone>
                <a:prstClr val="black"/>
                <a:schemeClr val="bg2">
                  <a:lumMod val="85000"/>
                  <a:tint val="45000"/>
                  <a:satMod val="400000"/>
                </a:schemeClr>
              </a:duotone>
              <a:extLst>
                <a:ext uri="{28A0092B-C50C-407E-A947-70E740481C1C}">
                  <a14:useLocalDpi xmlns:a14="http://schemas.microsoft.com/office/drawing/2010/main"/>
                </a:ext>
              </a:extLst>
            </a:blip>
            <a:stretch>
              <a:fillRect/>
            </a:stretch>
          </p:blipFill>
          <p:spPr>
            <a:xfrm>
              <a:off x="905531" y="2416864"/>
              <a:ext cx="3456249" cy="1145142"/>
            </a:xfrm>
            <a:prstGeom prst="rect">
              <a:avLst/>
            </a:prstGeom>
            <a:effectLst>
              <a:outerShdw blurRad="50800" dist="38100" dir="5400000" algn="t" rotWithShape="0">
                <a:prstClr val="black">
                  <a:alpha val="20000"/>
                </a:prstClr>
              </a:outerShdw>
            </a:effectLst>
          </p:spPr>
        </p:pic>
        <p:sp>
          <p:nvSpPr>
            <p:cNvPr id="8" name="TextBox 7"/>
            <p:cNvSpPr txBox="1"/>
            <p:nvPr/>
          </p:nvSpPr>
          <p:spPr>
            <a:xfrm>
              <a:off x="917655" y="3072716"/>
              <a:ext cx="3424818"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a:solidFill>
                    <a:srgbClr val="FFFFFF"/>
                  </a:solidFill>
                </a:rPr>
                <a:t>BUILD</a:t>
              </a:r>
            </a:p>
          </p:txBody>
        </p:sp>
      </p:grpSp>
      <p:grpSp>
        <p:nvGrpSpPr>
          <p:cNvPr id="12" name="Group 11"/>
          <p:cNvGrpSpPr/>
          <p:nvPr/>
        </p:nvGrpSpPr>
        <p:grpSpPr>
          <a:xfrm>
            <a:off x="4391641" y="2369839"/>
            <a:ext cx="3592421" cy="1131039"/>
            <a:chOff x="4479701" y="2416862"/>
            <a:chExt cx="3664457" cy="1153719"/>
          </a:xfrm>
        </p:grpSpPr>
        <p:pic>
          <p:nvPicPr>
            <p:cNvPr id="4" name="Picture 3"/>
            <p:cNvPicPr>
              <a:picLocks noChangeAspect="1"/>
            </p:cNvPicPr>
            <p:nvPr/>
          </p:nvPicPr>
          <p:blipFill>
            <a:blip r:embed="rId4">
              <a:duotone>
                <a:prstClr val="black"/>
                <a:schemeClr val="bg2">
                  <a:lumMod val="85000"/>
                  <a:tint val="45000"/>
                  <a:satMod val="400000"/>
                </a:schemeClr>
              </a:duotone>
              <a:extLst>
                <a:ext uri="{28A0092B-C50C-407E-A947-70E740481C1C}">
                  <a14:useLocalDpi xmlns:a14="http://schemas.microsoft.com/office/drawing/2010/main"/>
                </a:ext>
              </a:extLst>
            </a:blip>
            <a:stretch>
              <a:fillRect/>
            </a:stretch>
          </p:blipFill>
          <p:spPr>
            <a:xfrm>
              <a:off x="4479701" y="2416862"/>
              <a:ext cx="3664457" cy="1145143"/>
            </a:xfrm>
            <a:prstGeom prst="rect">
              <a:avLst/>
            </a:prstGeom>
            <a:effectLst>
              <a:outerShdw blurRad="50800" dist="38100" dir="5400000" algn="t" rotWithShape="0">
                <a:prstClr val="black">
                  <a:alpha val="20000"/>
                </a:prstClr>
              </a:outerShdw>
            </a:effectLst>
          </p:spPr>
        </p:pic>
        <p:sp>
          <p:nvSpPr>
            <p:cNvPr id="9" name="TextBox 8"/>
            <p:cNvSpPr txBox="1"/>
            <p:nvPr/>
          </p:nvSpPr>
          <p:spPr>
            <a:xfrm>
              <a:off x="4486679" y="3077626"/>
              <a:ext cx="3641119"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TEST</a:t>
              </a:r>
            </a:p>
          </p:txBody>
        </p:sp>
      </p:grpSp>
      <p:grpSp>
        <p:nvGrpSpPr>
          <p:cNvPr id="14" name="Group 13"/>
          <p:cNvGrpSpPr/>
          <p:nvPr/>
        </p:nvGrpSpPr>
        <p:grpSpPr>
          <a:xfrm>
            <a:off x="8099665" y="2369841"/>
            <a:ext cx="3204603" cy="1122632"/>
            <a:chOff x="8262080" y="2416864"/>
            <a:chExt cx="3268862" cy="1145143"/>
          </a:xfrm>
        </p:grpSpPr>
        <p:pic>
          <p:nvPicPr>
            <p:cNvPr id="5" name="Picture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262080" y="2416864"/>
              <a:ext cx="3268862" cy="1145143"/>
            </a:xfrm>
            <a:prstGeom prst="rect">
              <a:avLst/>
            </a:prstGeom>
            <a:effectLst>
              <a:outerShdw blurRad="50800" dist="38100" dir="5400000" algn="t" rotWithShape="0">
                <a:prstClr val="black">
                  <a:alpha val="20000"/>
                </a:prstClr>
              </a:outerShdw>
            </a:effectLst>
          </p:spPr>
        </p:pic>
        <p:sp>
          <p:nvSpPr>
            <p:cNvPr id="10" name="TextBox 9"/>
            <p:cNvSpPr txBox="1"/>
            <p:nvPr/>
          </p:nvSpPr>
          <p:spPr>
            <a:xfrm>
              <a:off x="8293313" y="3066149"/>
              <a:ext cx="3226532"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MONITOR</a:t>
              </a:r>
            </a:p>
          </p:txBody>
        </p:sp>
      </p:grpSp>
      <p:grpSp>
        <p:nvGrpSpPr>
          <p:cNvPr id="15" name="Group 14"/>
          <p:cNvGrpSpPr/>
          <p:nvPr/>
        </p:nvGrpSpPr>
        <p:grpSpPr>
          <a:xfrm>
            <a:off x="3840530" y="4491820"/>
            <a:ext cx="4510938" cy="1122632"/>
            <a:chOff x="3917540" y="4581390"/>
            <a:chExt cx="4601392" cy="1145142"/>
          </a:xfrm>
        </p:grpSpPr>
        <p:pic>
          <p:nvPicPr>
            <p:cNvPr id="6" name="Picture 5"/>
            <p:cNvPicPr>
              <a:picLocks noChangeAspect="1"/>
            </p:cNvPicPr>
            <p:nvPr/>
          </p:nvPicPr>
          <p:blipFill>
            <a:blip r:embed="rId6">
              <a:duotone>
                <a:prstClr val="black"/>
                <a:schemeClr val="bg2">
                  <a:lumMod val="85000"/>
                  <a:tint val="45000"/>
                  <a:satMod val="400000"/>
                </a:schemeClr>
              </a:duotone>
              <a:extLst>
                <a:ext uri="{28A0092B-C50C-407E-A947-70E740481C1C}">
                  <a14:useLocalDpi xmlns:a14="http://schemas.microsoft.com/office/drawing/2010/main"/>
                </a:ext>
              </a:extLst>
            </a:blip>
            <a:stretch>
              <a:fillRect/>
            </a:stretch>
          </p:blipFill>
          <p:spPr>
            <a:xfrm>
              <a:off x="3917540" y="4581390"/>
              <a:ext cx="4601392" cy="1145142"/>
            </a:xfrm>
            <a:prstGeom prst="rect">
              <a:avLst/>
            </a:prstGeom>
            <a:noFill/>
            <a:effectLst>
              <a:outerShdw blurRad="50800" dist="38100" dir="5400000" algn="t" rotWithShape="0">
                <a:prstClr val="black">
                  <a:alpha val="20000"/>
                </a:prstClr>
              </a:outerShdw>
            </a:effectLst>
          </p:spPr>
        </p:pic>
        <p:sp>
          <p:nvSpPr>
            <p:cNvPr id="11" name="TextBox 10"/>
            <p:cNvSpPr txBox="1"/>
            <p:nvPr/>
          </p:nvSpPr>
          <p:spPr>
            <a:xfrm>
              <a:off x="3931180" y="5226056"/>
              <a:ext cx="4565320"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a:solidFill>
                    <a:srgbClr val="FFFFFF"/>
                  </a:solidFill>
                </a:rPr>
                <a:t>ACCELERATE</a:t>
              </a:r>
              <a:endParaRPr lang="en-US" sz="1372" b="1" dirty="0" err="1">
                <a:solidFill>
                  <a:srgbClr val="FFFFFF"/>
                </a:solidFill>
              </a:endParaRPr>
            </a:p>
          </p:txBody>
        </p:sp>
      </p:grpSp>
      <p:grpSp>
        <p:nvGrpSpPr>
          <p:cNvPr id="27" name="Group 26"/>
          <p:cNvGrpSpPr/>
          <p:nvPr/>
        </p:nvGrpSpPr>
        <p:grpSpPr>
          <a:xfrm>
            <a:off x="2437346" y="3661790"/>
            <a:ext cx="7311083" cy="699757"/>
            <a:chOff x="2486219" y="3723956"/>
            <a:chExt cx="7457685" cy="713789"/>
          </a:xfrm>
        </p:grpSpPr>
        <p:grpSp>
          <p:nvGrpSpPr>
            <p:cNvPr id="26" name="Group 25"/>
            <p:cNvGrpSpPr/>
            <p:nvPr/>
          </p:nvGrpSpPr>
          <p:grpSpPr>
            <a:xfrm>
              <a:off x="2486219" y="3723956"/>
              <a:ext cx="7457685" cy="713789"/>
              <a:chOff x="2486219" y="3723956"/>
              <a:chExt cx="7457685" cy="713789"/>
            </a:xfrm>
          </p:grpSpPr>
          <p:sp>
            <p:nvSpPr>
              <p:cNvPr id="7" name="Oval 6"/>
              <p:cNvSpPr/>
              <p:nvPr/>
            </p:nvSpPr>
            <p:spPr bwMode="auto">
              <a:xfrm>
                <a:off x="2486219" y="3723956"/>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6175186" y="3736438"/>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9857801" y="3727395"/>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176907" y="4351642"/>
                <a:ext cx="86103" cy="86103"/>
              </a:xfrm>
              <a:prstGeom prst="ellipse">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21" name="Elbow Connector 20"/>
            <p:cNvCxnSpPr>
              <a:stCxn id="7" idx="4"/>
              <a:endCxn id="18" idx="4"/>
            </p:cNvCxnSpPr>
            <p:nvPr/>
          </p:nvCxnSpPr>
          <p:spPr>
            <a:xfrm rot="16200000" flipH="1">
              <a:off x="6213343" y="125987"/>
              <a:ext cx="3439" cy="7371582"/>
            </a:xfrm>
            <a:prstGeom prst="bentConnector3">
              <a:avLst>
                <a:gd name="adj1" fmla="val 6747281"/>
              </a:avLst>
            </a:prstGeom>
            <a:ln w="12700" cmpd="sng">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7" idx="4"/>
              <a:endCxn id="19" idx="0"/>
            </p:cNvCxnSpPr>
            <p:nvPr/>
          </p:nvCxnSpPr>
          <p:spPr>
            <a:xfrm>
              <a:off x="6218238" y="3822541"/>
              <a:ext cx="1721" cy="529101"/>
            </a:xfrm>
            <a:prstGeom prst="line">
              <a:avLst/>
            </a:prstGeom>
            <a:ln w="12700" cmpd="sng">
              <a:solidFill>
                <a:srgbClr val="BFBFBF"/>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564501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Insights – Real-time monitoring</a:t>
            </a:r>
          </a:p>
        </p:txBody>
      </p:sp>
      <p:sp>
        <p:nvSpPr>
          <p:cNvPr id="4" name="Text Placeholder 1"/>
          <p:cNvSpPr txBox="1">
            <a:spLocks/>
          </p:cNvSpPr>
          <p:nvPr/>
        </p:nvSpPr>
        <p:spPr>
          <a:xfrm>
            <a:off x="1" y="1557751"/>
            <a:ext cx="5611444" cy="464820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bg1">
                  <a:lumMod val="50000"/>
                </a:schemeClr>
              </a:solidFill>
              <a:latin typeface="Helvetica" panose="020B0604020202020204" pitchFamily="34" charset="0"/>
              <a:cs typeface="Helvetica" panose="020B0604020202020204" pitchFamily="34" charset="0"/>
            </a:endParaRPr>
          </a:p>
        </p:txBody>
      </p:sp>
      <p:sp>
        <p:nvSpPr>
          <p:cNvPr id="9" name="Text Placeholder 7"/>
          <p:cNvSpPr txBox="1">
            <a:spLocks/>
          </p:cNvSpPr>
          <p:nvPr/>
        </p:nvSpPr>
        <p:spPr>
          <a:xfrm>
            <a:off x="7494906" y="1989174"/>
            <a:ext cx="4021678" cy="3658942"/>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buNone/>
            </a:pPr>
            <a:r>
              <a:rPr lang="en-US" sz="2400" dirty="0">
                <a:solidFill>
                  <a:schemeClr val="bg1">
                    <a:lumMod val="50000"/>
                  </a:schemeClr>
                </a:solidFill>
                <a:latin typeface="+mn-lt"/>
                <a:cs typeface="Helvetica" panose="020B0604020202020204" pitchFamily="34" charset="0"/>
              </a:rPr>
              <a:t>Supports</a:t>
            </a:r>
          </a:p>
          <a:p>
            <a:pPr marL="0" indent="0">
              <a:lnSpc>
                <a:spcPct val="100000"/>
              </a:lnSpc>
              <a:buNone/>
            </a:pPr>
            <a:endParaRPr lang="en-US" sz="2400" dirty="0">
              <a:solidFill>
                <a:schemeClr val="bg1">
                  <a:lumMod val="50000"/>
                </a:schemeClr>
              </a:solidFill>
              <a:cs typeface="Helvetica" panose="020B0604020202020204" pitchFamily="34" charset="0"/>
            </a:endParaRP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Xamarin.iOS</a:t>
            </a: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Xamarin.Android</a:t>
            </a: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Xamarin.Mac</a:t>
            </a: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Windows Phone</a:t>
            </a: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Windows Store</a:t>
            </a: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Windows Desktop</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9240" y="1557751"/>
            <a:ext cx="7151550" cy="4521234"/>
          </a:xfrm>
          <a:prstGeom prst="rect">
            <a:avLst/>
          </a:prstGeom>
        </p:spPr>
      </p:pic>
    </p:spTree>
    <p:extLst>
      <p:ext uri="{BB962C8B-B14F-4D97-AF65-F5344CB8AC3E}">
        <p14:creationId xmlns:p14="http://schemas.microsoft.com/office/powerpoint/2010/main" val="69694738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Xamarin Insights</a:t>
            </a:r>
            <a:r>
              <a:rPr lang="en-US" dirty="0"/>
              <a:t> – </a:t>
            </a:r>
            <a:r>
              <a:rPr lang="en-US" dirty="0" err="1"/>
              <a:t>Report</a:t>
            </a:r>
            <a:endParaRPr lang="en-US" dirty="0"/>
          </a:p>
        </p:txBody>
      </p:sp>
      <p:sp>
        <p:nvSpPr>
          <p:cNvPr id="4" name="Text Placeholder 1"/>
          <p:cNvSpPr txBox="1">
            <a:spLocks/>
          </p:cNvSpPr>
          <p:nvPr/>
        </p:nvSpPr>
        <p:spPr>
          <a:xfrm>
            <a:off x="1" y="1557751"/>
            <a:ext cx="5611444" cy="464820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bg1">
                  <a:lumMod val="50000"/>
                </a:schemeClr>
              </a:solidFill>
              <a:latin typeface="Helvetica" panose="020B0604020202020204" pitchFamily="34" charset="0"/>
              <a:cs typeface="Helvetica" panose="020B0604020202020204" pitchFamily="34" charset="0"/>
            </a:endParaRPr>
          </a:p>
        </p:txBody>
      </p:sp>
      <p:sp>
        <p:nvSpPr>
          <p:cNvPr id="19" name="Text Placeholder 7"/>
          <p:cNvSpPr txBox="1">
            <a:spLocks/>
          </p:cNvSpPr>
          <p:nvPr/>
        </p:nvSpPr>
        <p:spPr>
          <a:xfrm>
            <a:off x="7684218" y="2501918"/>
            <a:ext cx="3832365" cy="2594677"/>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buNone/>
            </a:pPr>
            <a:r>
              <a:rPr lang="en-US" sz="2400" dirty="0">
                <a:solidFill>
                  <a:schemeClr val="bg1">
                    <a:lumMod val="50000"/>
                  </a:schemeClr>
                </a:solidFill>
                <a:cs typeface="Helvetica" panose="020B0604020202020204" pitchFamily="34" charset="0"/>
              </a:rPr>
              <a:t>Automatically report any uncaught managed or native exception.</a:t>
            </a:r>
          </a:p>
          <a:p>
            <a:pPr marL="0" indent="0">
              <a:lnSpc>
                <a:spcPct val="50000"/>
              </a:lnSpc>
              <a:buNone/>
            </a:pPr>
            <a:endParaRPr lang="en-US" sz="2400" dirty="0">
              <a:solidFill>
                <a:schemeClr val="bg1">
                  <a:lumMod val="50000"/>
                </a:schemeClr>
              </a:solidFill>
              <a:cs typeface="Helvetica" panose="020B0604020202020204" pitchFamily="34" charset="0"/>
            </a:endParaRPr>
          </a:p>
          <a:p>
            <a:pPr marL="0" indent="0">
              <a:lnSpc>
                <a:spcPct val="100000"/>
              </a:lnSpc>
              <a:buNone/>
            </a:pPr>
            <a:r>
              <a:rPr lang="en-US" sz="2400" dirty="0">
                <a:solidFill>
                  <a:schemeClr val="bg1">
                    <a:lumMod val="50000"/>
                  </a:schemeClr>
                </a:solidFill>
                <a:cs typeface="Helvetica" panose="020B0604020202020204" pitchFamily="34" charset="0"/>
              </a:rPr>
              <a:t>Report your own caught exceptions with simple cross-platform API.</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2829" y="1557751"/>
            <a:ext cx="7088477" cy="4502141"/>
          </a:xfrm>
          <a:prstGeom prst="rect">
            <a:avLst/>
          </a:prstGeom>
        </p:spPr>
      </p:pic>
    </p:spTree>
    <p:extLst>
      <p:ext uri="{BB962C8B-B14F-4D97-AF65-F5344CB8AC3E}">
        <p14:creationId xmlns:p14="http://schemas.microsoft.com/office/powerpoint/2010/main" val="126520434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8661271" y="4280220"/>
            <a:ext cx="3291285" cy="461665"/>
          </a:xfrm>
          <a:prstGeom prst="rect">
            <a:avLst/>
          </a:prstGeom>
        </p:spPr>
        <p:txBody>
          <a:bodyPr wrap="square">
            <a:spAutoFit/>
          </a:bodyPr>
          <a:lstStyle/>
          <a:p>
            <a:pPr lvl="0" algn="ctr"/>
            <a:r>
              <a:rPr lang="en-US" sz="2400" dirty="0">
                <a:solidFill>
                  <a:schemeClr val="tx1">
                    <a:lumMod val="65000"/>
                    <a:lumOff val="35000"/>
                  </a:schemeClr>
                </a:solidFill>
                <a:latin typeface="Segoe UI Light"/>
                <a:cs typeface="Segoe UI Light"/>
              </a:rPr>
              <a:t>Stay current</a:t>
            </a:r>
            <a:endParaRPr lang="en-US" sz="2400" kern="0" dirty="0">
              <a:solidFill>
                <a:schemeClr val="tx1">
                  <a:lumMod val="65000"/>
                  <a:lumOff val="35000"/>
                </a:schemeClr>
              </a:solidFill>
              <a:latin typeface="Segoe UI Light"/>
              <a:ea typeface="Segoe UI" pitchFamily="34" charset="0"/>
              <a:cs typeface="Segoe UI Light"/>
            </a:endParaRPr>
          </a:p>
        </p:txBody>
      </p:sp>
      <p:sp>
        <p:nvSpPr>
          <p:cNvPr id="7" name="Title 22"/>
          <p:cNvSpPr>
            <a:spLocks noGrp="1"/>
          </p:cNvSpPr>
          <p:nvPr>
            <p:ph type="title"/>
          </p:nvPr>
        </p:nvSpPr>
        <p:spPr/>
        <p:txBody>
          <a:bodyPr/>
          <a:lstStyle/>
          <a:p>
            <a:r>
              <a:rPr lang="en-US" dirty="0">
                <a:solidFill>
                  <a:srgbClr val="06AED0"/>
                </a:solidFill>
              </a:rPr>
              <a:t>Your priorities when building apps</a:t>
            </a:r>
          </a:p>
        </p:txBody>
      </p:sp>
      <p:sp>
        <p:nvSpPr>
          <p:cNvPr id="9" name="Rectangle 8"/>
          <p:cNvSpPr/>
          <p:nvPr/>
        </p:nvSpPr>
        <p:spPr>
          <a:xfrm>
            <a:off x="3172434" y="4280219"/>
            <a:ext cx="3115637" cy="461665"/>
          </a:xfrm>
          <a:prstGeom prst="rect">
            <a:avLst/>
          </a:prstGeom>
        </p:spPr>
        <p:txBody>
          <a:bodyPr wrap="square">
            <a:spAutoFit/>
          </a:bodyPr>
          <a:lstStyle/>
          <a:p>
            <a:pPr lvl="0" algn="ctr"/>
            <a:r>
              <a:rPr lang="en-US" sz="2400" dirty="0">
                <a:solidFill>
                  <a:schemeClr val="tx1">
                    <a:lumMod val="65000"/>
                    <a:lumOff val="35000"/>
                  </a:schemeClr>
                </a:solidFill>
                <a:latin typeface="Segoe UI Light"/>
                <a:cs typeface="Segoe UI Light"/>
              </a:rPr>
              <a:t>Works Everywhere</a:t>
            </a:r>
            <a:endParaRPr lang="en-US" sz="2400" kern="0" dirty="0">
              <a:solidFill>
                <a:schemeClr val="tx1">
                  <a:lumMod val="65000"/>
                  <a:lumOff val="35000"/>
                </a:schemeClr>
              </a:solidFill>
              <a:latin typeface="Segoe UI Light"/>
              <a:ea typeface="Segoe UI" pitchFamily="34" charset="0"/>
              <a:cs typeface="Segoe UI Light"/>
            </a:endParaRPr>
          </a:p>
        </p:txBody>
      </p:sp>
      <p:sp>
        <p:nvSpPr>
          <p:cNvPr id="10" name="Rectangle 9"/>
          <p:cNvSpPr/>
          <p:nvPr/>
        </p:nvSpPr>
        <p:spPr>
          <a:xfrm>
            <a:off x="240969" y="4280219"/>
            <a:ext cx="3378631" cy="830997"/>
          </a:xfrm>
          <a:prstGeom prst="rect">
            <a:avLst/>
          </a:prstGeom>
        </p:spPr>
        <p:txBody>
          <a:bodyPr wrap="square">
            <a:spAutoFit/>
          </a:bodyPr>
          <a:lstStyle/>
          <a:p>
            <a:pPr lvl="0" algn="ctr"/>
            <a:r>
              <a:rPr lang="en-US" sz="2400" dirty="0">
                <a:solidFill>
                  <a:schemeClr val="tx1">
                    <a:lumMod val="65000"/>
                    <a:lumOff val="35000"/>
                  </a:schemeClr>
                </a:solidFill>
                <a:latin typeface="Segoe UI Light"/>
                <a:cs typeface="Segoe UI Light"/>
              </a:rPr>
              <a:t>Native</a:t>
            </a:r>
          </a:p>
          <a:p>
            <a:pPr lvl="0" algn="ctr"/>
            <a:r>
              <a:rPr lang="en-US" sz="2400" kern="0" dirty="0">
                <a:solidFill>
                  <a:schemeClr val="tx1">
                    <a:lumMod val="65000"/>
                    <a:lumOff val="35000"/>
                  </a:schemeClr>
                </a:solidFill>
                <a:latin typeface="Segoe UI Light"/>
                <a:ea typeface="Segoe UI" pitchFamily="34" charset="0"/>
                <a:cs typeface="Segoe UI Light"/>
              </a:rPr>
              <a:t>5-Star App</a:t>
            </a:r>
          </a:p>
        </p:txBody>
      </p:sp>
      <p:sp>
        <p:nvSpPr>
          <p:cNvPr id="8" name="Rectangle 7"/>
          <p:cNvSpPr/>
          <p:nvPr/>
        </p:nvSpPr>
        <p:spPr>
          <a:xfrm>
            <a:off x="5960764" y="4280220"/>
            <a:ext cx="3115637" cy="461665"/>
          </a:xfrm>
          <a:prstGeom prst="rect">
            <a:avLst/>
          </a:prstGeom>
        </p:spPr>
        <p:txBody>
          <a:bodyPr wrap="square">
            <a:spAutoFit/>
          </a:bodyPr>
          <a:lstStyle/>
          <a:p>
            <a:pPr lvl="0" algn="ctr"/>
            <a:r>
              <a:rPr lang="en-US" sz="2400" dirty="0">
                <a:solidFill>
                  <a:schemeClr val="tx1">
                    <a:lumMod val="65000"/>
                    <a:lumOff val="35000"/>
                  </a:schemeClr>
                </a:solidFill>
                <a:latin typeface="Segoe UI Light"/>
                <a:cs typeface="Segoe UI Light"/>
              </a:rPr>
              <a:t>Integration</a:t>
            </a:r>
            <a:endParaRPr lang="en-US" sz="2400" kern="0" dirty="0">
              <a:solidFill>
                <a:schemeClr val="tx1">
                  <a:lumMod val="65000"/>
                  <a:lumOff val="35000"/>
                </a:schemeClr>
              </a:solidFill>
              <a:latin typeface="Segoe UI Light"/>
              <a:ea typeface="Segoe UI" pitchFamily="34" charset="0"/>
              <a:cs typeface="Segoe UI Ligh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100" y="1744278"/>
            <a:ext cx="2408333" cy="240833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8071" y="1748864"/>
            <a:ext cx="2408333" cy="2408333"/>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3952" y="1449216"/>
            <a:ext cx="2904153" cy="290415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7351" y="1889210"/>
            <a:ext cx="2261301" cy="2261301"/>
          </a:xfrm>
          <a:prstGeom prst="rect">
            <a:avLst/>
          </a:prstGeom>
        </p:spPr>
      </p:pic>
    </p:spTree>
    <p:extLst>
      <p:ext uri="{BB962C8B-B14F-4D97-AF65-F5344CB8AC3E}">
        <p14:creationId xmlns:p14="http://schemas.microsoft.com/office/powerpoint/2010/main" val="126048840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Xamarin Insights</a:t>
            </a:r>
            <a:r>
              <a:rPr lang="en-US" dirty="0"/>
              <a:t> – </a:t>
            </a:r>
            <a:r>
              <a:rPr lang="en-US" dirty="0" err="1"/>
              <a:t>Track</a:t>
            </a:r>
            <a:endParaRPr lang="en-US" dirty="0"/>
          </a:p>
        </p:txBody>
      </p:sp>
      <p:sp>
        <p:nvSpPr>
          <p:cNvPr id="4" name="Text Placeholder 1"/>
          <p:cNvSpPr txBox="1">
            <a:spLocks/>
          </p:cNvSpPr>
          <p:nvPr/>
        </p:nvSpPr>
        <p:spPr>
          <a:xfrm>
            <a:off x="1" y="1557751"/>
            <a:ext cx="5611444" cy="464820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bg1">
                  <a:lumMod val="50000"/>
                </a:schemeClr>
              </a:solidFill>
              <a:latin typeface="Helvetica" panose="020B0604020202020204" pitchFamily="34" charset="0"/>
              <a:cs typeface="Helvetica" panose="020B0604020202020204" pitchFamily="34" charset="0"/>
            </a:endParaRPr>
          </a:p>
        </p:txBody>
      </p:sp>
      <p:sp>
        <p:nvSpPr>
          <p:cNvPr id="8" name="Text Placeholder 7"/>
          <p:cNvSpPr txBox="1">
            <a:spLocks/>
          </p:cNvSpPr>
          <p:nvPr/>
        </p:nvSpPr>
        <p:spPr>
          <a:xfrm>
            <a:off x="7684219" y="2802515"/>
            <a:ext cx="3911246" cy="1977871"/>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buNone/>
            </a:pPr>
            <a:r>
              <a:rPr lang="en-US" sz="2400" dirty="0">
                <a:solidFill>
                  <a:schemeClr val="bg1">
                    <a:lumMod val="50000"/>
                  </a:schemeClr>
                </a:solidFill>
                <a:cs typeface="Helvetica" panose="020B0604020202020204" pitchFamily="34" charset="0"/>
              </a:rPr>
              <a:t>Track any event that occurs in your application.</a:t>
            </a:r>
          </a:p>
          <a:p>
            <a:pPr marL="0" indent="0">
              <a:lnSpc>
                <a:spcPct val="50000"/>
              </a:lnSpc>
              <a:buNone/>
            </a:pPr>
            <a:endParaRPr lang="en-US" sz="2400" dirty="0">
              <a:solidFill>
                <a:schemeClr val="bg1">
                  <a:lumMod val="50000"/>
                </a:schemeClr>
              </a:solidFill>
              <a:cs typeface="Helvetica" panose="020B0604020202020204" pitchFamily="34" charset="0"/>
            </a:endParaRPr>
          </a:p>
          <a:p>
            <a:pPr marL="0" indent="0">
              <a:lnSpc>
                <a:spcPct val="100000"/>
              </a:lnSpc>
              <a:buNone/>
            </a:pPr>
            <a:r>
              <a:rPr lang="en-US" sz="2400" dirty="0">
                <a:solidFill>
                  <a:schemeClr val="bg1">
                    <a:lumMod val="50000"/>
                  </a:schemeClr>
                </a:solidFill>
                <a:cs typeface="Helvetica" panose="020B0604020202020204" pitchFamily="34" charset="0"/>
              </a:rPr>
              <a:t>Even track performance of how long an operation takes.</a:t>
            </a:r>
          </a:p>
        </p:txBody>
      </p:sp>
      <p:grpSp>
        <p:nvGrpSpPr>
          <p:cNvPr id="19" name="Group 18"/>
          <p:cNvGrpSpPr/>
          <p:nvPr/>
        </p:nvGrpSpPr>
        <p:grpSpPr>
          <a:xfrm>
            <a:off x="685860" y="1372586"/>
            <a:ext cx="6544213" cy="5017039"/>
            <a:chOff x="-317702" y="1372586"/>
            <a:chExt cx="6544213" cy="5017039"/>
          </a:xfrm>
        </p:grpSpPr>
        <p:sp>
          <p:nvSpPr>
            <p:cNvPr id="20" name="Rounded Rectangle 19"/>
            <p:cNvSpPr/>
            <p:nvPr/>
          </p:nvSpPr>
          <p:spPr bwMode="auto">
            <a:xfrm>
              <a:off x="-317702" y="1372586"/>
              <a:ext cx="6544213" cy="5017039"/>
            </a:xfrm>
            <a:prstGeom prst="roundRect">
              <a:avLst>
                <a:gd name="adj" fmla="val 4089"/>
              </a:avLst>
            </a:prstGeom>
            <a:solidFill>
              <a:srgbClr val="E7EC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8671" y="1739385"/>
              <a:ext cx="4914992" cy="4394774"/>
            </a:xfrm>
            <a:prstGeom prst="rect">
              <a:avLst/>
            </a:prstGeom>
          </p:spPr>
        </p:pic>
      </p:grpSp>
    </p:spTree>
    <p:extLst>
      <p:ext uri="{BB962C8B-B14F-4D97-AF65-F5344CB8AC3E}">
        <p14:creationId xmlns:p14="http://schemas.microsoft.com/office/powerpoint/2010/main" val="163063499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Xamarin Insights</a:t>
            </a:r>
            <a:r>
              <a:rPr lang="en-US" dirty="0"/>
              <a:t> – </a:t>
            </a:r>
            <a:r>
              <a:rPr lang="en-US" dirty="0" err="1"/>
              <a:t>Identify</a:t>
            </a:r>
            <a:endParaRPr lang="en-US" dirty="0"/>
          </a:p>
        </p:txBody>
      </p:sp>
      <p:sp>
        <p:nvSpPr>
          <p:cNvPr id="4" name="Text Placeholder 1"/>
          <p:cNvSpPr txBox="1">
            <a:spLocks/>
          </p:cNvSpPr>
          <p:nvPr/>
        </p:nvSpPr>
        <p:spPr>
          <a:xfrm>
            <a:off x="1" y="1557751"/>
            <a:ext cx="5611444" cy="464820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bg1">
                  <a:lumMod val="50000"/>
                </a:schemeClr>
              </a:solidFill>
              <a:latin typeface="Helvetica" panose="020B0604020202020204" pitchFamily="34" charset="0"/>
              <a:cs typeface="Helvetica" panose="020B0604020202020204" pitchFamily="34" charset="0"/>
            </a:endParaRPr>
          </a:p>
        </p:txBody>
      </p:sp>
      <p:sp>
        <p:nvSpPr>
          <p:cNvPr id="8" name="Text Placeholder 7"/>
          <p:cNvSpPr txBox="1">
            <a:spLocks/>
          </p:cNvSpPr>
          <p:nvPr/>
        </p:nvSpPr>
        <p:spPr>
          <a:xfrm>
            <a:off x="7684219" y="3165800"/>
            <a:ext cx="3832366" cy="1235942"/>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buNone/>
            </a:pPr>
            <a:r>
              <a:rPr lang="en-US" sz="2400" dirty="0">
                <a:solidFill>
                  <a:schemeClr val="bg1">
                    <a:lumMod val="50000"/>
                  </a:schemeClr>
                </a:solidFill>
                <a:cs typeface="Helvetica" panose="020B0604020202020204" pitchFamily="34" charset="0"/>
              </a:rPr>
              <a:t>Combine event tracking with user identification to resolve issues faster.</a:t>
            </a:r>
          </a:p>
        </p:txBody>
      </p:sp>
      <p:pic>
        <p:nvPicPr>
          <p:cNvPr id="3" name="Picture 2"/>
          <p:cNvPicPr>
            <a:picLocks noChangeAspect="1"/>
          </p:cNvPicPr>
          <p:nvPr/>
        </p:nvPicPr>
        <p:blipFill>
          <a:blip r:embed="rId3"/>
          <a:stretch>
            <a:fillRect/>
          </a:stretch>
        </p:blipFill>
        <p:spPr>
          <a:xfrm>
            <a:off x="269240" y="1478398"/>
            <a:ext cx="7293137" cy="4610746"/>
          </a:xfrm>
          <a:prstGeom prst="rect">
            <a:avLst/>
          </a:prstGeom>
        </p:spPr>
      </p:pic>
    </p:spTree>
    <p:extLst>
      <p:ext uri="{BB962C8B-B14F-4D97-AF65-F5344CB8AC3E}">
        <p14:creationId xmlns:p14="http://schemas.microsoft.com/office/powerpoint/2010/main" val="170705655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019576" y="2064135"/>
            <a:ext cx="2261459" cy="2240648"/>
          </a:xfrm>
          <a:prstGeom prst="rect">
            <a:avLst/>
          </a:prstGeom>
        </p:spPr>
      </p:pic>
      <p:sp>
        <p:nvSpPr>
          <p:cNvPr id="5" name="Text Placeholder 1"/>
          <p:cNvSpPr>
            <a:spLocks noGrp="1"/>
          </p:cNvSpPr>
          <p:nvPr>
            <p:ph type="body" sz="quarter" idx="10"/>
          </p:nvPr>
        </p:nvSpPr>
        <p:spPr>
          <a:xfrm>
            <a:off x="1364636" y="4462872"/>
            <a:ext cx="9434133" cy="1082691"/>
          </a:xfrm>
        </p:spPr>
        <p:txBody>
          <a:bodyPr>
            <a:normAutofit/>
          </a:bodyPr>
          <a:lstStyle/>
          <a:p>
            <a:pPr marL="0" indent="0" algn="ctr">
              <a:buNone/>
            </a:pPr>
            <a:r>
              <a:rPr lang="en-US" sz="2800" dirty="0">
                <a:solidFill>
                  <a:schemeClr val="bg1">
                    <a:lumMod val="50000"/>
                  </a:schemeClr>
                </a:solidFill>
                <a:latin typeface="+mj-lt"/>
                <a:cs typeface="Helvetica" panose="020B0604020202020204" pitchFamily="34" charset="0"/>
              </a:rPr>
              <a:t>Simple integrations into popular services</a:t>
            </a:r>
          </a:p>
          <a:p>
            <a:pPr marL="0" indent="0" algn="ctr">
              <a:buNone/>
            </a:pPr>
            <a:r>
              <a:rPr lang="en-US" sz="2800" dirty="0">
                <a:solidFill>
                  <a:schemeClr val="bg1">
                    <a:lumMod val="50000"/>
                  </a:schemeClr>
                </a:solidFill>
                <a:latin typeface="+mj-lt"/>
                <a:cs typeface="Helvetica" panose="020B0604020202020204" pitchFamily="34" charset="0"/>
              </a:rPr>
              <a:t>for mission critical notifications.</a:t>
            </a:r>
          </a:p>
        </p:txBody>
      </p:sp>
      <p:sp>
        <p:nvSpPr>
          <p:cNvPr id="2" name="Title 1"/>
          <p:cNvSpPr>
            <a:spLocks noGrp="1"/>
          </p:cNvSpPr>
          <p:nvPr>
            <p:ph type="title"/>
          </p:nvPr>
        </p:nvSpPr>
        <p:spPr/>
        <p:txBody>
          <a:bodyPr/>
          <a:lstStyle/>
          <a:p>
            <a:r>
              <a:rPr lang="en-US" dirty="0" err="1"/>
              <a:t>Xamarin Insights</a:t>
            </a:r>
            <a:r>
              <a:rPr lang="en-US" dirty="0"/>
              <a:t> – </a:t>
            </a:r>
            <a:r>
              <a:rPr lang="en-US" dirty="0" err="1"/>
              <a:t>Integrate</a:t>
            </a:r>
            <a:endParaRPr lang="en-US" dirty="0"/>
          </a:p>
        </p:txBody>
      </p:sp>
      <p:sp>
        <p:nvSpPr>
          <p:cNvPr id="4" name="Text Placeholder 1"/>
          <p:cNvSpPr txBox="1">
            <a:spLocks/>
          </p:cNvSpPr>
          <p:nvPr/>
        </p:nvSpPr>
        <p:spPr>
          <a:xfrm>
            <a:off x="1" y="1557751"/>
            <a:ext cx="5611444" cy="464820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bg1">
                  <a:lumMod val="50000"/>
                </a:schemeClr>
              </a:solidFill>
              <a:latin typeface="Helvetica" panose="020B0604020202020204" pitchFamily="34" charset="0"/>
              <a:cs typeface="Helvetica" panose="020B0604020202020204" pitchFamily="34" charset="0"/>
            </a:endParaRPr>
          </a:p>
        </p:txBody>
      </p:sp>
      <p:grpSp>
        <p:nvGrpSpPr>
          <p:cNvPr id="6" name="Group 5"/>
          <p:cNvGrpSpPr/>
          <p:nvPr/>
        </p:nvGrpSpPr>
        <p:grpSpPr>
          <a:xfrm>
            <a:off x="1001320" y="2198252"/>
            <a:ext cx="10189360" cy="1972414"/>
            <a:chOff x="1076023" y="3499069"/>
            <a:chExt cx="10189360" cy="1972414"/>
          </a:xfrm>
        </p:grpSpPr>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6023" y="3499069"/>
              <a:ext cx="1972134" cy="1972414"/>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30330" y="3499069"/>
              <a:ext cx="1972134" cy="1972414"/>
            </a:xfrm>
            <a:prstGeom prst="rect">
              <a:avLst/>
            </a:prstGeom>
          </p:spPr>
        </p:pic>
        <p:pic>
          <p:nvPicPr>
            <p:cNvPr id="11" name="Picture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84637" y="3499069"/>
              <a:ext cx="1972134" cy="1972414"/>
            </a:xfrm>
            <a:prstGeom prst="rect">
              <a:avLst/>
            </a:prstGeom>
          </p:spPr>
        </p:pic>
        <p:pic>
          <p:nvPicPr>
            <p:cNvPr id="12" name="Picture 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293249" y="3499069"/>
              <a:ext cx="1972134" cy="1972414"/>
            </a:xfrm>
            <a:prstGeom prst="rect">
              <a:avLst/>
            </a:prstGeom>
          </p:spPr>
        </p:pic>
      </p:grpSp>
    </p:spTree>
    <p:extLst>
      <p:ext uri="{BB962C8B-B14F-4D97-AF65-F5344CB8AC3E}">
        <p14:creationId xmlns:p14="http://schemas.microsoft.com/office/powerpoint/2010/main" val="129789352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solidFill>
                  <a:srgbClr val="06AED0"/>
                </a:solidFill>
              </a:rPr>
              <a:t>Introducing </a:t>
            </a:r>
            <a:r>
              <a:rPr lang="en-US" dirty="0">
                <a:solidFill>
                  <a:srgbClr val="06AED0"/>
                </a:solidFill>
                <a:latin typeface="Segoe UI" charset="0"/>
                <a:ea typeface="Segoe UI" charset="0"/>
                <a:cs typeface="Segoe UI" charset="0"/>
              </a:rPr>
              <a:t>Xamarin Insights</a:t>
            </a:r>
          </a:p>
        </p:txBody>
      </p:sp>
      <p:sp>
        <p:nvSpPr>
          <p:cNvPr id="7" name="Rectangle 6"/>
          <p:cNvSpPr/>
          <p:nvPr/>
        </p:nvSpPr>
        <p:spPr>
          <a:xfrm>
            <a:off x="363581" y="1306943"/>
            <a:ext cx="6096000" cy="584775"/>
          </a:xfrm>
          <a:prstGeom prst="rect">
            <a:avLst/>
          </a:prstGeom>
        </p:spPr>
        <p:txBody>
          <a:bodyPr>
            <a:spAutoFit/>
          </a:bodyPr>
          <a:lstStyle/>
          <a:p>
            <a:pPr defTabSz="1100639" latinLnBrk="1" hangingPunct="0"/>
            <a:r>
              <a:rPr lang="en-US" sz="1600" dirty="0">
                <a:solidFill>
                  <a:srgbClr val="27A5BE"/>
                </a:solidFill>
                <a:latin typeface="Menlo Regular"/>
              </a:rPr>
              <a:t>//Crash Report</a:t>
            </a:r>
          </a:p>
          <a:p>
            <a:pPr defTabSz="1100639" latinLnBrk="1" hangingPunct="0"/>
            <a:r>
              <a:rPr lang="en-US" sz="1600" dirty="0" err="1">
                <a:solidFill>
                  <a:srgbClr val="C055B5"/>
                </a:solidFill>
                <a:latin typeface="Menlo Regular"/>
              </a:rPr>
              <a:t>Insights.Report</a:t>
            </a:r>
            <a:r>
              <a:rPr lang="en-US" sz="1600" dirty="0">
                <a:solidFill>
                  <a:srgbClr val="C055B5"/>
                </a:solidFill>
                <a:latin typeface="Menlo Regular"/>
              </a:rPr>
              <a:t>(exception);</a:t>
            </a:r>
            <a:endParaRPr lang="en-US" sz="1600" dirty="0">
              <a:solidFill>
                <a:srgbClr val="C055B5"/>
              </a:solidFill>
              <a:latin typeface="Menlo Regular"/>
              <a:sym typeface="Segoe UI"/>
            </a:endParaRPr>
          </a:p>
        </p:txBody>
      </p:sp>
      <p:sp>
        <p:nvSpPr>
          <p:cNvPr id="9" name="Rectangle 8"/>
          <p:cNvSpPr/>
          <p:nvPr/>
        </p:nvSpPr>
        <p:spPr>
          <a:xfrm>
            <a:off x="363581" y="2111615"/>
            <a:ext cx="4793635" cy="634020"/>
          </a:xfrm>
          <a:prstGeom prst="rect">
            <a:avLst/>
          </a:prstGeom>
        </p:spPr>
        <p:txBody>
          <a:bodyPr wrap="square">
            <a:spAutoFit/>
          </a:bodyPr>
          <a:lstStyle/>
          <a:p>
            <a:pPr latinLnBrk="1" hangingPunct="0">
              <a:lnSpc>
                <a:spcPct val="110000"/>
              </a:lnSpc>
            </a:pPr>
            <a:r>
              <a:rPr lang="en-US" sz="1600" dirty="0">
                <a:solidFill>
                  <a:srgbClr val="27A5BE"/>
                </a:solidFill>
                <a:latin typeface="Menlo Regular"/>
              </a:rPr>
              <a:t>//Feature Usage</a:t>
            </a:r>
          </a:p>
          <a:p>
            <a:pPr latinLnBrk="1" hangingPunct="0">
              <a:lnSpc>
                <a:spcPct val="110000"/>
              </a:lnSpc>
            </a:pPr>
            <a:r>
              <a:rPr lang="en-US" sz="1600" dirty="0" err="1">
                <a:solidFill>
                  <a:srgbClr val="C055B5"/>
                </a:solidFill>
                <a:latin typeface="Menlo Regular"/>
              </a:rPr>
              <a:t>Insights.Track</a:t>
            </a:r>
            <a:r>
              <a:rPr lang="en-US" sz="1600" dirty="0">
                <a:solidFill>
                  <a:srgbClr val="C055B5"/>
                </a:solidFill>
                <a:latin typeface="Menlo Regular"/>
              </a:rPr>
              <a:t>(“Splash Page”);</a:t>
            </a:r>
          </a:p>
        </p:txBody>
      </p:sp>
      <p:sp>
        <p:nvSpPr>
          <p:cNvPr id="10" name="Rectangle 9"/>
          <p:cNvSpPr/>
          <p:nvPr/>
        </p:nvSpPr>
        <p:spPr>
          <a:xfrm>
            <a:off x="350152" y="2989204"/>
            <a:ext cx="5392281" cy="634020"/>
          </a:xfrm>
          <a:prstGeom prst="rect">
            <a:avLst/>
          </a:prstGeom>
        </p:spPr>
        <p:txBody>
          <a:bodyPr wrap="square">
            <a:spAutoFit/>
          </a:bodyPr>
          <a:lstStyle/>
          <a:p>
            <a:pPr defTabSz="1100639" latinLnBrk="1" hangingPunct="0">
              <a:lnSpc>
                <a:spcPct val="110000"/>
              </a:lnSpc>
            </a:pPr>
            <a:r>
              <a:rPr lang="en-US" sz="1600" dirty="0">
                <a:solidFill>
                  <a:srgbClr val="27A5BE"/>
                </a:solidFill>
                <a:latin typeface="Menlo Regular"/>
                <a:sym typeface="Segoe UI"/>
              </a:rPr>
              <a:t>//Timed Events</a:t>
            </a:r>
          </a:p>
          <a:p>
            <a:pPr defTabSz="1100639" latinLnBrk="1" hangingPunct="0">
              <a:lnSpc>
                <a:spcPct val="110000"/>
              </a:lnSpc>
            </a:pPr>
            <a:r>
              <a:rPr lang="en-US" sz="1600" dirty="0" err="1">
                <a:solidFill>
                  <a:srgbClr val="C055B5"/>
                </a:solidFill>
                <a:latin typeface="Menlo Regular"/>
                <a:sym typeface="Segoe UI"/>
              </a:rPr>
              <a:t>Insights.TrackTime</a:t>
            </a:r>
            <a:r>
              <a:rPr lang="en-US" sz="1600" dirty="0">
                <a:solidFill>
                  <a:srgbClr val="C055B5"/>
                </a:solidFill>
                <a:latin typeface="Menlo Regular"/>
                <a:sym typeface="Segoe UI"/>
              </a:rPr>
              <a:t>(“</a:t>
            </a:r>
            <a:r>
              <a:rPr lang="en-US" sz="1600" dirty="0" err="1">
                <a:solidFill>
                  <a:srgbClr val="C055B5"/>
                </a:solidFill>
                <a:latin typeface="Menlo Regular"/>
                <a:sym typeface="Segoe UI"/>
              </a:rPr>
              <a:t>TimeToSync</a:t>
            </a:r>
            <a:r>
              <a:rPr lang="en-US" sz="1600" dirty="0">
                <a:solidFill>
                  <a:srgbClr val="C055B5"/>
                </a:solidFill>
                <a:latin typeface="Menlo Regular"/>
                <a:sym typeface="Segoe UI"/>
              </a:rPr>
              <a:t>”);</a:t>
            </a:r>
          </a:p>
        </p:txBody>
      </p:sp>
      <p:sp>
        <p:nvSpPr>
          <p:cNvPr id="11" name="Rectangle 10"/>
          <p:cNvSpPr/>
          <p:nvPr/>
        </p:nvSpPr>
        <p:spPr>
          <a:xfrm>
            <a:off x="350151" y="3925071"/>
            <a:ext cx="6096000" cy="634020"/>
          </a:xfrm>
          <a:prstGeom prst="rect">
            <a:avLst/>
          </a:prstGeom>
        </p:spPr>
        <p:txBody>
          <a:bodyPr>
            <a:spAutoFit/>
          </a:bodyPr>
          <a:lstStyle/>
          <a:p>
            <a:pPr defTabSz="1100639" latinLnBrk="1" hangingPunct="0">
              <a:lnSpc>
                <a:spcPct val="110000"/>
              </a:lnSpc>
            </a:pPr>
            <a:r>
              <a:rPr lang="en-US" sz="1600" dirty="0">
                <a:solidFill>
                  <a:srgbClr val="27A5BE"/>
                </a:solidFill>
                <a:latin typeface="Menlo Regular"/>
                <a:sym typeface="Segoe UI"/>
              </a:rPr>
              <a:t>//User Sessions</a:t>
            </a:r>
          </a:p>
          <a:p>
            <a:pPr defTabSz="1100639" latinLnBrk="1" hangingPunct="0">
              <a:lnSpc>
                <a:spcPct val="110000"/>
              </a:lnSpc>
            </a:pPr>
            <a:r>
              <a:rPr lang="en-US" sz="1600" dirty="0" err="1">
                <a:solidFill>
                  <a:srgbClr val="C055B5"/>
                </a:solidFill>
                <a:latin typeface="Menlo Regular"/>
                <a:sym typeface="Segoe UI"/>
              </a:rPr>
              <a:t>Insights.Identify</a:t>
            </a:r>
            <a:r>
              <a:rPr lang="en-US" sz="1600" dirty="0">
                <a:solidFill>
                  <a:srgbClr val="C055B5"/>
                </a:solidFill>
                <a:latin typeface="Menlo Regular"/>
                <a:sym typeface="Segoe UI"/>
              </a:rPr>
              <a:t>(“Steve”, </a:t>
            </a:r>
            <a:r>
              <a:rPr lang="en-US" sz="1600" dirty="0" err="1">
                <a:solidFill>
                  <a:srgbClr val="C055B5"/>
                </a:solidFill>
                <a:latin typeface="Menlo Regular"/>
                <a:sym typeface="Segoe UI"/>
              </a:rPr>
              <a:t>user_traits</a:t>
            </a:r>
            <a:r>
              <a:rPr lang="en-US" sz="1600" dirty="0">
                <a:solidFill>
                  <a:srgbClr val="C055B5"/>
                </a:solidFill>
                <a:latin typeface="Menlo Regular"/>
                <a:sym typeface="Segoe UI"/>
              </a:rPr>
              <a:t>);</a:t>
            </a: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4725" y="1094293"/>
            <a:ext cx="6699536" cy="4480703"/>
          </a:xfrm>
          <a:prstGeom prst="rect">
            <a:avLst/>
          </a:prstGeom>
          <a:effectLst>
            <a:outerShdw blurRad="127000" dist="114300" dir="2700000" sx="99000" sy="99000" algn="ctr" rotWithShape="0">
              <a:schemeClr val="tx1">
                <a:alpha val="26000"/>
              </a:scheme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4725" y="2563762"/>
            <a:ext cx="6798283" cy="5166695"/>
          </a:xfrm>
          <a:prstGeom prst="rect">
            <a:avLst/>
          </a:prstGeom>
          <a:effectLst>
            <a:outerShdw blurRad="127000" dist="101600" dir="2700000" sx="99000" sy="99000" algn="ctr" rotWithShape="0">
              <a:srgbClr val="000000">
                <a:alpha val="26000"/>
              </a:srgbClr>
            </a:outerShdw>
          </a:effectLst>
        </p:spPr>
      </p:pic>
    </p:spTree>
    <p:extLst>
      <p:ext uri="{BB962C8B-B14F-4D97-AF65-F5344CB8AC3E}">
        <p14:creationId xmlns:p14="http://schemas.microsoft.com/office/powerpoint/2010/main" val="116235177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pPr algn="ctr"/>
            <a:r>
              <a:rPr lang="en-US" dirty="0">
                <a:solidFill>
                  <a:srgbClr val="06AED0"/>
                </a:solidFill>
              </a:rPr>
              <a:t>Xamarin – Your Complete Mobile Solution</a:t>
            </a:r>
          </a:p>
        </p:txBody>
      </p:sp>
      <p:grpSp>
        <p:nvGrpSpPr>
          <p:cNvPr id="16" name="Group 15"/>
          <p:cNvGrpSpPr/>
          <p:nvPr/>
        </p:nvGrpSpPr>
        <p:grpSpPr>
          <a:xfrm>
            <a:off x="887731" y="2369841"/>
            <a:ext cx="3388306" cy="1126224"/>
            <a:chOff x="905531" y="2416864"/>
            <a:chExt cx="3456249" cy="1148807"/>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05531" y="2416864"/>
              <a:ext cx="3456249" cy="1145142"/>
            </a:xfrm>
            <a:prstGeom prst="rect">
              <a:avLst/>
            </a:prstGeom>
            <a:effectLst>
              <a:outerShdw blurRad="50800" dist="38100" dir="5400000" algn="t" rotWithShape="0">
                <a:prstClr val="black">
                  <a:alpha val="20000"/>
                </a:prstClr>
              </a:outerShdw>
            </a:effectLst>
          </p:spPr>
        </p:pic>
        <p:sp>
          <p:nvSpPr>
            <p:cNvPr id="8" name="TextBox 7"/>
            <p:cNvSpPr txBox="1"/>
            <p:nvPr/>
          </p:nvSpPr>
          <p:spPr>
            <a:xfrm>
              <a:off x="917655" y="3072716"/>
              <a:ext cx="3424818"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a:solidFill>
                    <a:srgbClr val="FFFFFF"/>
                  </a:solidFill>
                </a:rPr>
                <a:t>BUILD</a:t>
              </a:r>
            </a:p>
          </p:txBody>
        </p:sp>
      </p:grpSp>
      <p:grpSp>
        <p:nvGrpSpPr>
          <p:cNvPr id="12" name="Group 11"/>
          <p:cNvGrpSpPr/>
          <p:nvPr/>
        </p:nvGrpSpPr>
        <p:grpSpPr>
          <a:xfrm>
            <a:off x="4391641" y="2369839"/>
            <a:ext cx="3592421" cy="1131039"/>
            <a:chOff x="4479701" y="2416862"/>
            <a:chExt cx="3664457" cy="1153719"/>
          </a:xfrm>
        </p:grpSpPr>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79701" y="2416862"/>
              <a:ext cx="3664457" cy="1145143"/>
            </a:xfrm>
            <a:prstGeom prst="rect">
              <a:avLst/>
            </a:prstGeom>
            <a:effectLst>
              <a:outerShdw blurRad="50800" dist="38100" dir="5400000" algn="t" rotWithShape="0">
                <a:prstClr val="black">
                  <a:alpha val="20000"/>
                </a:prstClr>
              </a:outerShdw>
            </a:effectLst>
          </p:spPr>
        </p:pic>
        <p:sp>
          <p:nvSpPr>
            <p:cNvPr id="9" name="TextBox 8"/>
            <p:cNvSpPr txBox="1"/>
            <p:nvPr/>
          </p:nvSpPr>
          <p:spPr>
            <a:xfrm>
              <a:off x="4486679" y="3077626"/>
              <a:ext cx="3641119"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TEST</a:t>
              </a:r>
            </a:p>
          </p:txBody>
        </p:sp>
      </p:grpSp>
      <p:grpSp>
        <p:nvGrpSpPr>
          <p:cNvPr id="14" name="Group 13"/>
          <p:cNvGrpSpPr/>
          <p:nvPr/>
        </p:nvGrpSpPr>
        <p:grpSpPr>
          <a:xfrm>
            <a:off x="8099665" y="2369841"/>
            <a:ext cx="3204603" cy="1122632"/>
            <a:chOff x="8262080" y="2416864"/>
            <a:chExt cx="3268862" cy="1145143"/>
          </a:xfrm>
        </p:grpSpPr>
        <p:pic>
          <p:nvPicPr>
            <p:cNvPr id="5" name="Picture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262080" y="2416864"/>
              <a:ext cx="3268862" cy="1145143"/>
            </a:xfrm>
            <a:prstGeom prst="rect">
              <a:avLst/>
            </a:prstGeom>
            <a:effectLst>
              <a:outerShdw blurRad="50800" dist="38100" dir="5400000" algn="t" rotWithShape="0">
                <a:prstClr val="black">
                  <a:alpha val="20000"/>
                </a:prstClr>
              </a:outerShdw>
            </a:effectLst>
          </p:spPr>
        </p:pic>
        <p:sp>
          <p:nvSpPr>
            <p:cNvPr id="10" name="TextBox 9"/>
            <p:cNvSpPr txBox="1"/>
            <p:nvPr/>
          </p:nvSpPr>
          <p:spPr>
            <a:xfrm>
              <a:off x="8293313" y="3066149"/>
              <a:ext cx="3226532"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MONITOR</a:t>
              </a:r>
            </a:p>
          </p:txBody>
        </p:sp>
      </p:grpSp>
      <p:grpSp>
        <p:nvGrpSpPr>
          <p:cNvPr id="15" name="Group 14"/>
          <p:cNvGrpSpPr/>
          <p:nvPr/>
        </p:nvGrpSpPr>
        <p:grpSpPr>
          <a:xfrm>
            <a:off x="3840530" y="4491820"/>
            <a:ext cx="4510938" cy="1122632"/>
            <a:chOff x="3917540" y="4581390"/>
            <a:chExt cx="4601392" cy="1145142"/>
          </a:xfrm>
        </p:grpSpPr>
        <p:pic>
          <p:nvPicPr>
            <p:cNvPr id="6" name="Picture 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917540" y="4581390"/>
              <a:ext cx="4601392" cy="1145142"/>
            </a:xfrm>
            <a:prstGeom prst="rect">
              <a:avLst/>
            </a:prstGeom>
            <a:noFill/>
            <a:effectLst>
              <a:outerShdw blurRad="50800" dist="38100" dir="5400000" algn="t" rotWithShape="0">
                <a:prstClr val="black">
                  <a:alpha val="20000"/>
                </a:prstClr>
              </a:outerShdw>
            </a:effectLst>
          </p:spPr>
        </p:pic>
        <p:sp>
          <p:nvSpPr>
            <p:cNvPr id="11" name="TextBox 10"/>
            <p:cNvSpPr txBox="1"/>
            <p:nvPr/>
          </p:nvSpPr>
          <p:spPr>
            <a:xfrm>
              <a:off x="3931180" y="5226056"/>
              <a:ext cx="4565320"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a:solidFill>
                    <a:srgbClr val="FFFFFF"/>
                  </a:solidFill>
                </a:rPr>
                <a:t>ACCELERATE</a:t>
              </a:r>
              <a:endParaRPr lang="en-US" sz="1372" b="1" dirty="0" err="1">
                <a:solidFill>
                  <a:srgbClr val="FFFFFF"/>
                </a:solidFill>
              </a:endParaRPr>
            </a:p>
          </p:txBody>
        </p:sp>
      </p:grpSp>
      <p:grpSp>
        <p:nvGrpSpPr>
          <p:cNvPr id="27" name="Group 26"/>
          <p:cNvGrpSpPr/>
          <p:nvPr/>
        </p:nvGrpSpPr>
        <p:grpSpPr>
          <a:xfrm>
            <a:off x="2437346" y="3661790"/>
            <a:ext cx="7311083" cy="699757"/>
            <a:chOff x="2486219" y="3723956"/>
            <a:chExt cx="7457685" cy="713789"/>
          </a:xfrm>
        </p:grpSpPr>
        <p:grpSp>
          <p:nvGrpSpPr>
            <p:cNvPr id="26" name="Group 25"/>
            <p:cNvGrpSpPr/>
            <p:nvPr/>
          </p:nvGrpSpPr>
          <p:grpSpPr>
            <a:xfrm>
              <a:off x="2486219" y="3723956"/>
              <a:ext cx="7457685" cy="713789"/>
              <a:chOff x="2486219" y="3723956"/>
              <a:chExt cx="7457685" cy="713789"/>
            </a:xfrm>
          </p:grpSpPr>
          <p:sp>
            <p:nvSpPr>
              <p:cNvPr id="7" name="Oval 6"/>
              <p:cNvSpPr/>
              <p:nvPr/>
            </p:nvSpPr>
            <p:spPr bwMode="auto">
              <a:xfrm>
                <a:off x="2486219" y="3723956"/>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6175186" y="3736438"/>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9857801" y="3727395"/>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176907" y="4351642"/>
                <a:ext cx="86103" cy="86103"/>
              </a:xfrm>
              <a:prstGeom prst="ellipse">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21" name="Elbow Connector 20"/>
            <p:cNvCxnSpPr>
              <a:stCxn id="7" idx="4"/>
              <a:endCxn id="18" idx="4"/>
            </p:cNvCxnSpPr>
            <p:nvPr/>
          </p:nvCxnSpPr>
          <p:spPr>
            <a:xfrm rot="16200000" flipH="1">
              <a:off x="6213343" y="125987"/>
              <a:ext cx="3439" cy="7371582"/>
            </a:xfrm>
            <a:prstGeom prst="bentConnector3">
              <a:avLst>
                <a:gd name="adj1" fmla="val 6747281"/>
              </a:avLst>
            </a:prstGeom>
            <a:ln w="12700" cmpd="sng">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7" idx="4"/>
              <a:endCxn id="19" idx="0"/>
            </p:cNvCxnSpPr>
            <p:nvPr/>
          </p:nvCxnSpPr>
          <p:spPr>
            <a:xfrm>
              <a:off x="6218238" y="3822541"/>
              <a:ext cx="1721" cy="529101"/>
            </a:xfrm>
            <a:prstGeom prst="line">
              <a:avLst/>
            </a:prstGeom>
            <a:ln w="12700" cmpd="sng">
              <a:solidFill>
                <a:srgbClr val="BFBFBF"/>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9047317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652875"/>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7715" y="249088"/>
            <a:ext cx="6359824" cy="6359824"/>
          </a:xfrm>
          <a:prstGeom prst="rect">
            <a:avLst/>
          </a:prstGeom>
        </p:spPr>
      </p:pic>
      <p:sp>
        <p:nvSpPr>
          <p:cNvPr id="3" name="Title 1"/>
          <p:cNvSpPr txBox="1">
            <a:spLocks/>
          </p:cNvSpPr>
          <p:nvPr/>
        </p:nvSpPr>
        <p:spPr>
          <a:xfrm>
            <a:off x="6606155" y="3036781"/>
            <a:ext cx="4884142" cy="784438"/>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solidFill>
                  <a:srgbClr val="FFFFFF"/>
                </a:solidFill>
              </a:rPr>
              <a:t>Get Started Today</a:t>
            </a:r>
          </a:p>
          <a:p>
            <a:r>
              <a:rPr err="1">
                <a:solidFill>
                  <a:srgbClr val="FFFFFF"/>
                </a:solidFill>
              </a:rPr>
              <a:t>xamarin.com</a:t>
            </a:r>
            <a:endParaRPr>
              <a:solidFill>
                <a:srgbClr val="FFFFFF"/>
              </a:solidFill>
            </a:endParaRPr>
          </a:p>
        </p:txBody>
      </p:sp>
    </p:spTree>
    <p:extLst>
      <p:ext uri="{BB962C8B-B14F-4D97-AF65-F5344CB8AC3E}">
        <p14:creationId xmlns:p14="http://schemas.microsoft.com/office/powerpoint/2010/main" val="41022879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1556293" y="1685952"/>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Thank You! Questions?</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345" y="4325390"/>
            <a:ext cx="4122014" cy="9429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dirty="0">
                <a:cs typeface="Arial"/>
              </a:rPr>
              <a:t>Presenter </a:t>
            </a:r>
          </a:p>
          <a:p>
            <a:r>
              <a:rPr lang="en-US" sz="1950" dirty="0">
                <a:cs typeface="Arial"/>
              </a:rPr>
              <a:t>Winston </a:t>
            </a:r>
            <a:r>
              <a:rPr lang="en-US" sz="1950" dirty="0" err="1">
                <a:cs typeface="Arial"/>
              </a:rPr>
              <a:t>Gubantes</a:t>
            </a:r>
          </a:p>
          <a:p>
            <a:r>
              <a:rPr lang="en-US" sz="1950" dirty="0">
                <a:latin typeface="+mj-lt"/>
                <a:cs typeface="Arial"/>
              </a:rPr>
              <a:t>Gluon's Senior .NET Consultant</a:t>
            </a:r>
          </a:p>
        </p:txBody>
      </p:sp>
      <p:cxnSp>
        <p:nvCxnSpPr>
          <p:cNvPr id="14" name="Straight Connector 13"/>
          <p:cNvCxnSpPr/>
          <p:nvPr/>
        </p:nvCxnSpPr>
        <p:spPr>
          <a:xfrm flipV="1">
            <a:off x="1775731"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2093594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2"/>
          <p:cNvSpPr>
            <a:spLocks noGrp="1"/>
          </p:cNvSpPr>
          <p:nvPr>
            <p:ph type="title"/>
          </p:nvPr>
        </p:nvSpPr>
        <p:spPr/>
        <p:txBody>
          <a:bodyPr/>
          <a:lstStyle/>
          <a:p>
            <a:r>
              <a:rPr lang="en-US" dirty="0">
                <a:solidFill>
                  <a:srgbClr val="06AED0"/>
                </a:solidFill>
              </a:rPr>
              <a:t>Xamarin 4</a:t>
            </a:r>
          </a:p>
        </p:txBody>
      </p:sp>
      <p:sp>
        <p:nvSpPr>
          <p:cNvPr id="9" name="Rectangle 8"/>
          <p:cNvSpPr/>
          <p:nvPr/>
        </p:nvSpPr>
        <p:spPr>
          <a:xfrm>
            <a:off x="6537918" y="4163558"/>
            <a:ext cx="3115637" cy="904863"/>
          </a:xfrm>
          <a:prstGeom prst="rect">
            <a:avLst/>
          </a:prstGeom>
        </p:spPr>
        <p:txBody>
          <a:bodyPr wrap="square">
            <a:spAutoFit/>
          </a:bodyPr>
          <a:lstStyle/>
          <a:p>
            <a:pPr algn="ctr">
              <a:lnSpc>
                <a:spcPct val="110000"/>
              </a:lnSpc>
              <a:defRPr/>
            </a:pPr>
            <a:r>
              <a:rPr lang="en-US" sz="2400" dirty="0">
                <a:solidFill>
                  <a:srgbClr val="666666"/>
                </a:solidFill>
                <a:latin typeface="Segoe UI Light" charset="0"/>
                <a:ea typeface="Segoe UI Light" charset="0"/>
                <a:cs typeface="Segoe UI Light" charset="0"/>
              </a:rPr>
              <a:t>Complete</a:t>
            </a:r>
          </a:p>
          <a:p>
            <a:pPr algn="ctr">
              <a:lnSpc>
                <a:spcPct val="110000"/>
              </a:lnSpc>
              <a:defRPr/>
            </a:pPr>
            <a:r>
              <a:rPr lang="en-US" sz="2400" dirty="0">
                <a:solidFill>
                  <a:srgbClr val="666666"/>
                </a:solidFill>
                <a:latin typeface="Segoe UI Light" charset="0"/>
                <a:ea typeface="Segoe UI Light" charset="0"/>
                <a:cs typeface="Segoe UI Light" charset="0"/>
              </a:rPr>
              <a:t>mobile lifecycle</a:t>
            </a:r>
          </a:p>
        </p:txBody>
      </p:sp>
      <p:sp>
        <p:nvSpPr>
          <p:cNvPr id="8" name="Rectangle 7"/>
          <p:cNvSpPr/>
          <p:nvPr/>
        </p:nvSpPr>
        <p:spPr>
          <a:xfrm>
            <a:off x="2343574" y="4053558"/>
            <a:ext cx="2827149" cy="498598"/>
          </a:xfrm>
          <a:prstGeom prst="rect">
            <a:avLst/>
          </a:prstGeom>
        </p:spPr>
        <p:txBody>
          <a:bodyPr wrap="square">
            <a:spAutoFit/>
          </a:bodyPr>
          <a:lstStyle/>
          <a:p>
            <a:pPr algn="ctr">
              <a:lnSpc>
                <a:spcPct val="110000"/>
              </a:lnSpc>
              <a:defRPr/>
            </a:pPr>
            <a:r>
              <a:rPr lang="en-US" sz="2400" dirty="0">
                <a:solidFill>
                  <a:srgbClr val="666666"/>
                </a:solidFill>
                <a:latin typeface="Segoe UI Light" charset="0"/>
                <a:ea typeface="Segoe UI Light" charset="0"/>
                <a:cs typeface="Segoe UI Light" charset="0"/>
              </a:rPr>
              <a:t>Enterprise-grade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8301" y="900829"/>
            <a:ext cx="3850227" cy="385022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3801" y="942249"/>
            <a:ext cx="3545099" cy="3545099"/>
          </a:xfrm>
          <a:prstGeom prst="rect">
            <a:avLst/>
          </a:prstGeom>
        </p:spPr>
      </p:pic>
    </p:spTree>
    <p:extLst>
      <p:ext uri="{BB962C8B-B14F-4D97-AF65-F5344CB8AC3E}">
        <p14:creationId xmlns:p14="http://schemas.microsoft.com/office/powerpoint/2010/main" val="106785607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pPr algn="ctr"/>
            <a:r>
              <a:rPr lang="en-US" dirty="0">
                <a:solidFill>
                  <a:srgbClr val="06AED0"/>
                </a:solidFill>
              </a:rPr>
              <a:t>Xamarin – Your Complete Mobile Solution</a:t>
            </a:r>
          </a:p>
        </p:txBody>
      </p:sp>
      <p:grpSp>
        <p:nvGrpSpPr>
          <p:cNvPr id="16" name="Group 15"/>
          <p:cNvGrpSpPr/>
          <p:nvPr/>
        </p:nvGrpSpPr>
        <p:grpSpPr>
          <a:xfrm>
            <a:off x="887731" y="2369841"/>
            <a:ext cx="3388306" cy="1126224"/>
            <a:chOff x="905531" y="2416864"/>
            <a:chExt cx="3456249" cy="1148807"/>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05531" y="2416864"/>
              <a:ext cx="3456249" cy="1145142"/>
            </a:xfrm>
            <a:prstGeom prst="rect">
              <a:avLst/>
            </a:prstGeom>
            <a:effectLst>
              <a:outerShdw blurRad="50800" dist="38100" dir="5400000" algn="t" rotWithShape="0">
                <a:prstClr val="black">
                  <a:alpha val="20000"/>
                </a:prstClr>
              </a:outerShdw>
            </a:effectLst>
          </p:spPr>
        </p:pic>
        <p:sp>
          <p:nvSpPr>
            <p:cNvPr id="8" name="TextBox 7"/>
            <p:cNvSpPr txBox="1"/>
            <p:nvPr/>
          </p:nvSpPr>
          <p:spPr>
            <a:xfrm>
              <a:off x="917655" y="3072716"/>
              <a:ext cx="3424818"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a:solidFill>
                    <a:srgbClr val="FFFFFF"/>
                  </a:solidFill>
                </a:rPr>
                <a:t>BUILD</a:t>
              </a:r>
            </a:p>
          </p:txBody>
        </p:sp>
      </p:grpSp>
      <p:grpSp>
        <p:nvGrpSpPr>
          <p:cNvPr id="12" name="Group 11"/>
          <p:cNvGrpSpPr/>
          <p:nvPr/>
        </p:nvGrpSpPr>
        <p:grpSpPr>
          <a:xfrm>
            <a:off x="4391641" y="2369839"/>
            <a:ext cx="3592421" cy="1131039"/>
            <a:chOff x="4479701" y="2416862"/>
            <a:chExt cx="3664457" cy="1153719"/>
          </a:xfrm>
        </p:grpSpPr>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79701" y="2416862"/>
              <a:ext cx="3664457" cy="1145143"/>
            </a:xfrm>
            <a:prstGeom prst="rect">
              <a:avLst/>
            </a:prstGeom>
            <a:effectLst>
              <a:outerShdw blurRad="50800" dist="38100" dir="5400000" algn="t" rotWithShape="0">
                <a:prstClr val="black">
                  <a:alpha val="20000"/>
                </a:prstClr>
              </a:outerShdw>
            </a:effectLst>
          </p:spPr>
        </p:pic>
        <p:sp>
          <p:nvSpPr>
            <p:cNvPr id="9" name="TextBox 8"/>
            <p:cNvSpPr txBox="1"/>
            <p:nvPr/>
          </p:nvSpPr>
          <p:spPr>
            <a:xfrm>
              <a:off x="4486679" y="3077626"/>
              <a:ext cx="3641119"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TEST</a:t>
              </a:r>
            </a:p>
          </p:txBody>
        </p:sp>
      </p:grpSp>
      <p:grpSp>
        <p:nvGrpSpPr>
          <p:cNvPr id="14" name="Group 13"/>
          <p:cNvGrpSpPr/>
          <p:nvPr/>
        </p:nvGrpSpPr>
        <p:grpSpPr>
          <a:xfrm>
            <a:off x="8099665" y="2369841"/>
            <a:ext cx="3204603" cy="1122632"/>
            <a:chOff x="8262080" y="2416864"/>
            <a:chExt cx="3268862" cy="1145143"/>
          </a:xfrm>
        </p:grpSpPr>
        <p:pic>
          <p:nvPicPr>
            <p:cNvPr id="5" name="Picture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262080" y="2416864"/>
              <a:ext cx="3268862" cy="1145143"/>
            </a:xfrm>
            <a:prstGeom prst="rect">
              <a:avLst/>
            </a:prstGeom>
            <a:effectLst>
              <a:outerShdw blurRad="50800" dist="38100" dir="5400000" algn="t" rotWithShape="0">
                <a:prstClr val="black">
                  <a:alpha val="20000"/>
                </a:prstClr>
              </a:outerShdw>
            </a:effectLst>
          </p:spPr>
        </p:pic>
        <p:sp>
          <p:nvSpPr>
            <p:cNvPr id="10" name="TextBox 9"/>
            <p:cNvSpPr txBox="1"/>
            <p:nvPr/>
          </p:nvSpPr>
          <p:spPr>
            <a:xfrm>
              <a:off x="8293313" y="3066149"/>
              <a:ext cx="3226532"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MONITOR</a:t>
              </a:r>
            </a:p>
          </p:txBody>
        </p:sp>
      </p:grpSp>
      <p:grpSp>
        <p:nvGrpSpPr>
          <p:cNvPr id="15" name="Group 14"/>
          <p:cNvGrpSpPr/>
          <p:nvPr/>
        </p:nvGrpSpPr>
        <p:grpSpPr>
          <a:xfrm>
            <a:off x="3840530" y="4491820"/>
            <a:ext cx="4510938" cy="1122632"/>
            <a:chOff x="3917540" y="4581390"/>
            <a:chExt cx="4601392" cy="1145142"/>
          </a:xfrm>
        </p:grpSpPr>
        <p:pic>
          <p:nvPicPr>
            <p:cNvPr id="6" name="Picture 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917540" y="4581390"/>
              <a:ext cx="4601392" cy="1145142"/>
            </a:xfrm>
            <a:prstGeom prst="rect">
              <a:avLst/>
            </a:prstGeom>
            <a:noFill/>
            <a:effectLst>
              <a:outerShdw blurRad="50800" dist="38100" dir="5400000" algn="t" rotWithShape="0">
                <a:prstClr val="black">
                  <a:alpha val="20000"/>
                </a:prstClr>
              </a:outerShdw>
            </a:effectLst>
          </p:spPr>
        </p:pic>
        <p:sp>
          <p:nvSpPr>
            <p:cNvPr id="11" name="TextBox 10"/>
            <p:cNvSpPr txBox="1"/>
            <p:nvPr/>
          </p:nvSpPr>
          <p:spPr>
            <a:xfrm>
              <a:off x="3931180" y="5226056"/>
              <a:ext cx="4565320"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a:solidFill>
                    <a:srgbClr val="FFFFFF"/>
                  </a:solidFill>
                </a:rPr>
                <a:t>ACCELERATE</a:t>
              </a:r>
              <a:endParaRPr lang="en-US" sz="1372" b="1" dirty="0" err="1">
                <a:solidFill>
                  <a:srgbClr val="FFFFFF"/>
                </a:solidFill>
              </a:endParaRPr>
            </a:p>
          </p:txBody>
        </p:sp>
      </p:grpSp>
      <p:grpSp>
        <p:nvGrpSpPr>
          <p:cNvPr id="27" name="Group 26"/>
          <p:cNvGrpSpPr/>
          <p:nvPr/>
        </p:nvGrpSpPr>
        <p:grpSpPr>
          <a:xfrm>
            <a:off x="2437346" y="3661790"/>
            <a:ext cx="7311083" cy="699757"/>
            <a:chOff x="2486219" y="3723956"/>
            <a:chExt cx="7457685" cy="713789"/>
          </a:xfrm>
        </p:grpSpPr>
        <p:grpSp>
          <p:nvGrpSpPr>
            <p:cNvPr id="26" name="Group 25"/>
            <p:cNvGrpSpPr/>
            <p:nvPr/>
          </p:nvGrpSpPr>
          <p:grpSpPr>
            <a:xfrm>
              <a:off x="2486219" y="3723956"/>
              <a:ext cx="7457685" cy="713789"/>
              <a:chOff x="2486219" y="3723956"/>
              <a:chExt cx="7457685" cy="713789"/>
            </a:xfrm>
          </p:grpSpPr>
          <p:sp>
            <p:nvSpPr>
              <p:cNvPr id="7" name="Oval 6"/>
              <p:cNvSpPr/>
              <p:nvPr/>
            </p:nvSpPr>
            <p:spPr bwMode="auto">
              <a:xfrm>
                <a:off x="2486219" y="3723956"/>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6175186" y="3736438"/>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9857801" y="3727395"/>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176907" y="4351642"/>
                <a:ext cx="86103" cy="86103"/>
              </a:xfrm>
              <a:prstGeom prst="ellipse">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21" name="Elbow Connector 20"/>
            <p:cNvCxnSpPr>
              <a:stCxn id="7" idx="4"/>
              <a:endCxn id="18" idx="4"/>
            </p:cNvCxnSpPr>
            <p:nvPr/>
          </p:nvCxnSpPr>
          <p:spPr>
            <a:xfrm rot="16200000" flipH="1">
              <a:off x="6213343" y="125987"/>
              <a:ext cx="3439" cy="7371582"/>
            </a:xfrm>
            <a:prstGeom prst="bentConnector3">
              <a:avLst>
                <a:gd name="adj1" fmla="val 6747281"/>
              </a:avLst>
            </a:prstGeom>
            <a:ln w="12700" cmpd="sng">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7" idx="4"/>
              <a:endCxn id="19" idx="0"/>
            </p:cNvCxnSpPr>
            <p:nvPr/>
          </p:nvCxnSpPr>
          <p:spPr>
            <a:xfrm>
              <a:off x="6218238" y="3822541"/>
              <a:ext cx="1721" cy="529101"/>
            </a:xfrm>
            <a:prstGeom prst="line">
              <a:avLst/>
            </a:prstGeom>
            <a:ln w="12700" cmpd="sng">
              <a:solidFill>
                <a:srgbClr val="BFBFBF"/>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411483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281060" y="2054794"/>
            <a:ext cx="8013425" cy="4449401"/>
            <a:chOff x="2961799" y="2095500"/>
            <a:chExt cx="8174111" cy="4538621"/>
          </a:xfrm>
        </p:grpSpPr>
        <p:pic>
          <p:nvPicPr>
            <p:cNvPr id="9" name="Picture 8" descr="T-shirt Store App.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
        <p:nvSpPr>
          <p:cNvPr id="11" name="Title 1"/>
          <p:cNvSpPr>
            <a:spLocks noGrp="1"/>
          </p:cNvSpPr>
          <p:nvPr>
            <p:ph type="title"/>
          </p:nvPr>
        </p:nvSpPr>
        <p:spPr>
          <a:xfrm>
            <a:off x="269241" y="289957"/>
            <a:ext cx="11655840" cy="899537"/>
          </a:xfrm>
        </p:spPr>
        <p:txBody>
          <a:bodyPr/>
          <a:lstStyle/>
          <a:p>
            <a:r>
              <a:rPr lang="en-US" b="1" dirty="0">
                <a:solidFill>
                  <a:srgbClr val="06AED0"/>
                </a:solidFill>
              </a:rPr>
              <a:t>Xamarin Platform</a:t>
            </a:r>
            <a:r>
              <a:rPr lang="en-US" dirty="0">
                <a:solidFill>
                  <a:srgbClr val="06AED0"/>
                </a:solidFill>
              </a:rPr>
              <a:t>: native apps across platforms</a:t>
            </a:r>
          </a:p>
        </p:txBody>
      </p:sp>
    </p:spTree>
    <p:extLst>
      <p:ext uri="{BB962C8B-B14F-4D97-AF65-F5344CB8AC3E}">
        <p14:creationId xmlns:p14="http://schemas.microsoft.com/office/powerpoint/2010/main" val="5917985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289957"/>
            <a:ext cx="11655840" cy="899537"/>
          </a:xfrm>
        </p:spPr>
        <p:txBody>
          <a:bodyPr/>
          <a:lstStyle/>
          <a:p>
            <a:pPr algn="ctr"/>
            <a:r>
              <a:rPr lang="en-US" dirty="0" err="1"/>
              <a:t>Xamarin’s</a:t>
            </a:r>
            <a:r>
              <a:rPr lang="en-US" dirty="0"/>
              <a:t> Unique Approach</a:t>
            </a:r>
          </a:p>
        </p:txBody>
      </p:sp>
      <p:sp>
        <p:nvSpPr>
          <p:cNvPr id="14" name="TextBox 13"/>
          <p:cNvSpPr txBox="1"/>
          <p:nvPr/>
        </p:nvSpPr>
        <p:spPr>
          <a:xfrm>
            <a:off x="418643" y="5640852"/>
            <a:ext cx="11354714" cy="65172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353" dirty="0">
                <a:solidFill>
                  <a:srgbClr val="70ACBB"/>
                </a:solidFill>
              </a:rPr>
              <a:t>Shared C# codebase  </a:t>
            </a:r>
            <a:r>
              <a:rPr lang="en-US" sz="2353" dirty="0">
                <a:solidFill>
                  <a:srgbClr val="6FBD23"/>
                </a:solidFill>
              </a:rPr>
              <a:t>•</a:t>
            </a:r>
            <a:r>
              <a:rPr lang="en-US" sz="2353" dirty="0">
                <a:solidFill>
                  <a:srgbClr val="16ACEE"/>
                </a:solidFill>
              </a:rPr>
              <a:t>  </a:t>
            </a:r>
            <a:r>
              <a:rPr lang="en-US" sz="2353" dirty="0">
                <a:solidFill>
                  <a:srgbClr val="70ACBB"/>
                </a:solidFill>
              </a:rPr>
              <a:t>100% native API access</a:t>
            </a:r>
            <a:r>
              <a:rPr lang="en-US" sz="2353" dirty="0">
                <a:solidFill>
                  <a:srgbClr val="16ACEE"/>
                </a:solidFill>
              </a:rPr>
              <a:t>  </a:t>
            </a:r>
            <a:r>
              <a:rPr lang="en-US" sz="2353" dirty="0">
                <a:solidFill>
                  <a:srgbClr val="6FBD23"/>
                </a:solidFill>
              </a:rPr>
              <a:t>•</a:t>
            </a:r>
            <a:r>
              <a:rPr lang="en-US" sz="2353" dirty="0">
                <a:solidFill>
                  <a:srgbClr val="16ACEE"/>
                </a:solidFill>
              </a:rPr>
              <a:t>  </a:t>
            </a:r>
            <a:r>
              <a:rPr lang="en-US" sz="2353" dirty="0">
                <a:solidFill>
                  <a:srgbClr val="70ACBB"/>
                </a:solidFill>
              </a:rPr>
              <a:t>High performance</a:t>
            </a:r>
          </a:p>
        </p:txBody>
      </p:sp>
      <p:sp>
        <p:nvSpPr>
          <p:cNvPr id="20" name="Left Brace 19"/>
          <p:cNvSpPr/>
          <p:nvPr/>
        </p:nvSpPr>
        <p:spPr>
          <a:xfrm rot="5400000">
            <a:off x="5986034" y="537557"/>
            <a:ext cx="234785" cy="9846587"/>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grpSp>
        <p:nvGrpSpPr>
          <p:cNvPr id="3" name="Group 2"/>
          <p:cNvGrpSpPr/>
          <p:nvPr/>
        </p:nvGrpSpPr>
        <p:grpSpPr>
          <a:xfrm>
            <a:off x="2893418" y="1444948"/>
            <a:ext cx="6420017" cy="3643056"/>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3" y="2150169"/>
              <a:ext cx="2104077" cy="52619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103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Windows C# UI</a:t>
              </a:r>
            </a:p>
          </p:txBody>
        </p:sp>
        <p:sp>
          <p:nvSpPr>
            <p:cNvPr id="43" name="TextBox 42"/>
            <p:cNvSpPr txBox="1"/>
            <p:nvPr/>
          </p:nvSpPr>
          <p:spPr>
            <a:xfrm>
              <a:off x="4962445" y="2150169"/>
              <a:ext cx="2104077" cy="52619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Android C# UI</a:t>
              </a:r>
            </a:p>
          </p:txBody>
        </p:sp>
        <p:sp>
          <p:nvSpPr>
            <p:cNvPr id="19" name="TextBox 18"/>
            <p:cNvSpPr txBox="1"/>
            <p:nvPr/>
          </p:nvSpPr>
          <p:spPr>
            <a:xfrm>
              <a:off x="2830401" y="3439156"/>
              <a:ext cx="6393683" cy="89311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Shared C# Mobile</a:t>
              </a:r>
            </a:p>
          </p:txBody>
        </p:sp>
        <p:grpSp>
          <p:nvGrpSpPr>
            <p:cNvPr id="31" name="Group 30"/>
            <p:cNvGrpSpPr/>
            <p:nvPr/>
          </p:nvGrpSpPr>
          <p:grpSpPr>
            <a:xfrm>
              <a:off x="3562935" y="1444948"/>
              <a:ext cx="613490" cy="613491"/>
              <a:chOff x="2057399" y="2725789"/>
              <a:chExt cx="1028699" cy="1028700"/>
            </a:xfrm>
          </p:grpSpPr>
          <p:sp>
            <p:nvSpPr>
              <p:cNvPr id="45" name="Oval 44"/>
              <p:cNvSpPr/>
              <p:nvPr/>
            </p:nvSpPr>
            <p:spPr bwMode="auto">
              <a:xfrm>
                <a:off x="2057399" y="2725789"/>
                <a:ext cx="1028699"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5707598" y="1444948"/>
              <a:ext cx="613490" cy="613491"/>
              <a:chOff x="3810000" y="3144890"/>
              <a:chExt cx="1028699" cy="1028700"/>
            </a:xfrm>
          </p:grpSpPr>
          <p:sp>
            <p:nvSpPr>
              <p:cNvPr id="41" name="Oval 40"/>
              <p:cNvSpPr/>
              <p:nvPr/>
            </p:nvSpPr>
            <p:spPr bwMode="auto">
              <a:xfrm>
                <a:off x="3810000" y="3144890"/>
                <a:ext cx="1028699"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7851596" y="1444948"/>
              <a:ext cx="613491" cy="613491"/>
              <a:chOff x="6083298" y="3144890"/>
              <a:chExt cx="1028699" cy="1028700"/>
            </a:xfrm>
          </p:grpSpPr>
          <p:sp>
            <p:nvSpPr>
              <p:cNvPr id="36" name="Oval 35"/>
              <p:cNvSpPr/>
              <p:nvPr/>
            </p:nvSpPr>
            <p:spPr bwMode="auto">
              <a:xfrm>
                <a:off x="6083298" y="3144890"/>
                <a:ext cx="1028699"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grpSp>
    </p:spTree>
    <p:extLst>
      <p:ext uri="{BB962C8B-B14F-4D97-AF65-F5344CB8AC3E}">
        <p14:creationId xmlns:p14="http://schemas.microsoft.com/office/powerpoint/2010/main" val="87319918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 </a:t>
            </a:r>
            <a:r>
              <a:rPr lang="en-US" dirty="0" err="1"/>
              <a:t>Xamarin.Forms</a:t>
            </a:r>
            <a:endParaRPr lang="en-US" dirty="0"/>
          </a:p>
        </p:txBody>
      </p:sp>
      <p:sp>
        <p:nvSpPr>
          <p:cNvPr id="3" name="Text Placeholder 2"/>
          <p:cNvSpPr>
            <a:spLocks noGrp="1"/>
          </p:cNvSpPr>
          <p:nvPr>
            <p:ph type="body" sz="quarter" idx="10"/>
          </p:nvPr>
        </p:nvSpPr>
        <p:spPr>
          <a:xfrm>
            <a:off x="999919" y="5167871"/>
            <a:ext cx="4503134" cy="969188"/>
          </a:xfrm>
        </p:spPr>
        <p:txBody>
          <a:bodyPr/>
          <a:lstStyle/>
          <a:p>
            <a:pPr algn="ctr">
              <a:lnSpc>
                <a:spcPct val="100000"/>
              </a:lnSpc>
            </a:pPr>
            <a:r>
              <a:rPr lang="en-US" sz="2549" dirty="0">
                <a:solidFill>
                  <a:schemeClr val="tx1"/>
                </a:solidFill>
                <a:latin typeface="+mn-lt"/>
              </a:rPr>
              <a:t>Traditional Xamarin Approach</a:t>
            </a:r>
          </a:p>
        </p:txBody>
      </p:sp>
      <p:sp>
        <p:nvSpPr>
          <p:cNvPr id="4" name="Text Placeholder 3"/>
          <p:cNvSpPr>
            <a:spLocks noGrp="1"/>
          </p:cNvSpPr>
          <p:nvPr>
            <p:ph type="body" sz="quarter" idx="11"/>
          </p:nvPr>
        </p:nvSpPr>
        <p:spPr>
          <a:xfrm>
            <a:off x="6548881" y="5167871"/>
            <a:ext cx="4494575" cy="969188"/>
          </a:xfrm>
        </p:spPr>
        <p:txBody>
          <a:bodyPr/>
          <a:lstStyle/>
          <a:p>
            <a:pPr algn="ctr">
              <a:lnSpc>
                <a:spcPct val="100000"/>
              </a:lnSpc>
            </a:pPr>
            <a:r>
              <a:rPr lang="en-US" sz="2549" dirty="0">
                <a:solidFill>
                  <a:schemeClr val="tx1"/>
                </a:solidFill>
                <a:latin typeface="+mn-lt"/>
              </a:rPr>
              <a:t>With </a:t>
            </a:r>
            <a:r>
              <a:rPr lang="en-US" sz="2549" dirty="0" err="1">
                <a:solidFill>
                  <a:schemeClr val="tx1"/>
                </a:solidFill>
                <a:latin typeface="+mn-lt"/>
              </a:rPr>
              <a:t>Xamarin.Forms</a:t>
            </a:r>
            <a:r>
              <a:rPr lang="en-US" sz="2549" dirty="0">
                <a:solidFill>
                  <a:schemeClr val="tx1"/>
                </a:solidFill>
                <a:latin typeface="+mn-lt"/>
              </a:rPr>
              <a:t>:</a:t>
            </a:r>
            <a:br>
              <a:rPr lang="en-US" sz="2549" dirty="0">
                <a:solidFill>
                  <a:schemeClr val="tx1"/>
                </a:solidFill>
                <a:latin typeface="+mn-lt"/>
              </a:rPr>
            </a:br>
            <a:r>
              <a:rPr lang="en-US" sz="2549" dirty="0">
                <a:solidFill>
                  <a:schemeClr val="tx1"/>
                </a:solidFill>
              </a:rPr>
              <a:t>More code-sharing, all native</a:t>
            </a:r>
          </a:p>
        </p:txBody>
      </p:sp>
      <p:grpSp>
        <p:nvGrpSpPr>
          <p:cNvPr id="25" name="Group 24"/>
          <p:cNvGrpSpPr/>
          <p:nvPr/>
        </p:nvGrpSpPr>
        <p:grpSpPr>
          <a:xfrm>
            <a:off x="999919" y="2481430"/>
            <a:ext cx="4503134" cy="2536546"/>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Windows C# UI</a:t>
              </a:r>
            </a:p>
          </p:txBody>
        </p:sp>
        <p:sp>
          <p:nvSpPr>
            <p:cNvPr id="32" name="TextBox 31"/>
            <p:cNvSpPr txBox="1"/>
            <p:nvPr/>
          </p:nvSpPr>
          <p:spPr>
            <a:xfrm>
              <a:off x="4626797" y="2021408"/>
              <a:ext cx="2353425"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Android C# UI</a:t>
              </a:r>
            </a:p>
          </p:txBody>
        </p:sp>
      </p:grpSp>
      <p:grpSp>
        <p:nvGrpSpPr>
          <p:cNvPr id="7" name="Group 6"/>
          <p:cNvGrpSpPr/>
          <p:nvPr/>
        </p:nvGrpSpPr>
        <p:grpSpPr>
          <a:xfrm>
            <a:off x="1344639" y="1803013"/>
            <a:ext cx="3722653" cy="615789"/>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6540323" y="1803013"/>
            <a:ext cx="4503134" cy="3202514"/>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69557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3"/>
              <a:ext cx="4583698" cy="78790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137" dirty="0">
                  <a:solidFill>
                    <a:schemeClr val="bg1"/>
                  </a:solidFill>
                </a:rPr>
                <a:t>Shared UI Code</a:t>
              </a:r>
            </a:p>
          </p:txBody>
        </p:sp>
      </p:grpSp>
      <p:sp>
        <p:nvSpPr>
          <p:cNvPr id="67" name="TextBox 66"/>
          <p:cNvSpPr txBox="1"/>
          <p:nvPr/>
        </p:nvSpPr>
        <p:spPr>
          <a:xfrm>
            <a:off x="1009461" y="3518076"/>
            <a:ext cx="4493592" cy="681901"/>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Tree>
    <p:extLst>
      <p:ext uri="{BB962C8B-B14F-4D97-AF65-F5344CB8AC3E}">
        <p14:creationId xmlns:p14="http://schemas.microsoft.com/office/powerpoint/2010/main" val="411266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APIs</a:t>
            </a:r>
          </a:p>
        </p:txBody>
      </p:sp>
      <p:grpSp>
        <p:nvGrpSpPr>
          <p:cNvPr id="44" name="Group 43"/>
          <p:cNvGrpSpPr/>
          <p:nvPr/>
        </p:nvGrpSpPr>
        <p:grpSpPr>
          <a:xfrm>
            <a:off x="758271" y="1785555"/>
            <a:ext cx="10716278" cy="1039823"/>
            <a:chOff x="752656" y="1820862"/>
            <a:chExt cx="10931162" cy="1060674"/>
          </a:xfrm>
        </p:grpSpPr>
        <p:sp>
          <p:nvSpPr>
            <p:cNvPr id="19" name="Rounded Rectangle 18"/>
            <p:cNvSpPr/>
            <p:nvPr/>
          </p:nvSpPr>
          <p:spPr>
            <a:xfrm>
              <a:off x="75265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Microsoft.Phone</a:t>
              </a:r>
              <a:endParaRPr lang="en-US" sz="176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Microsoft.Networking</a:t>
              </a:r>
              <a:endParaRPr lang="en-US" sz="1470"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Windows.Storage</a:t>
              </a:r>
              <a:endParaRPr lang="en-US" sz="176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Windows.Foundation</a:t>
              </a:r>
              <a:endParaRPr lang="en-US" sz="1470"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Microsoft.Devices</a:t>
              </a:r>
              <a:endParaRPr lang="en-US" sz="1765" dirty="0">
                <a:solidFill>
                  <a:srgbClr val="FFFFFF"/>
                </a:solidFill>
                <a:cs typeface="Helvetica Light"/>
              </a:endParaRPr>
            </a:p>
          </p:txBody>
        </p:sp>
        <p:sp>
          <p:nvSpPr>
            <p:cNvPr id="34" name="TextBox 33"/>
            <p:cNvSpPr txBox="1"/>
            <p:nvPr/>
          </p:nvSpPr>
          <p:spPr>
            <a:xfrm>
              <a:off x="6299200" y="1820862"/>
              <a:ext cx="369332" cy="634020"/>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grpSp>
      <p:sp>
        <p:nvSpPr>
          <p:cNvPr id="36" name="Left Brace 35"/>
          <p:cNvSpPr/>
          <p:nvPr/>
        </p:nvSpPr>
        <p:spPr>
          <a:xfrm rot="5400000" flipH="1">
            <a:off x="5934146" y="-393256"/>
            <a:ext cx="373510" cy="10707296"/>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pic>
        <p:nvPicPr>
          <p:cNvPr id="37" name="Picture 36"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grpSp>
        <p:nvGrpSpPr>
          <p:cNvPr id="38" name="Group 37"/>
          <p:cNvGrpSpPr/>
          <p:nvPr/>
        </p:nvGrpSpPr>
        <p:grpSpPr>
          <a:xfrm>
            <a:off x="753780" y="3765159"/>
            <a:ext cx="10716278" cy="666313"/>
            <a:chOff x="752656" y="3014662"/>
            <a:chExt cx="10931162" cy="679674"/>
          </a:xfrm>
        </p:grpSpPr>
        <p:sp>
          <p:nvSpPr>
            <p:cNvPr id="39" name="Rounded Rectangle 38"/>
            <p:cNvSpPr/>
            <p:nvPr/>
          </p:nvSpPr>
          <p:spPr>
            <a:xfrm>
              <a:off x="75265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40" name="Rounded Rectangle 39"/>
            <p:cNvSpPr/>
            <p:nvPr/>
          </p:nvSpPr>
          <p:spPr>
            <a:xfrm>
              <a:off x="296677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41" name="Rounded Rectangle 40"/>
            <p:cNvSpPr/>
            <p:nvPr/>
          </p:nvSpPr>
          <p:spPr>
            <a:xfrm>
              <a:off x="518089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42" name="Rounded Rectangle 41"/>
            <p:cNvSpPr/>
            <p:nvPr/>
          </p:nvSpPr>
          <p:spPr>
            <a:xfrm>
              <a:off x="739501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43" name="Rounded Rectangle 42"/>
            <p:cNvSpPr/>
            <p:nvPr/>
          </p:nvSpPr>
          <p:spPr>
            <a:xfrm>
              <a:off x="9609137"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grpSp>
      <p:sp>
        <p:nvSpPr>
          <p:cNvPr id="24" name="Rounded Rectangle 23"/>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25" name="Rounded Rectangle 24"/>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26" name="Rounded Rectangle 25"/>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27" name="Rounded Rectangle 26"/>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28" name="Rounded Rectangle 27"/>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213975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XamarinTempla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2076</TotalTime>
  <Words>2559</Words>
  <Application>Microsoft Office PowerPoint</Application>
  <PresentationFormat>Widescreen</PresentationFormat>
  <Paragraphs>472</Paragraphs>
  <Slides>36</Slides>
  <Notes>33</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XamarinTemplate</vt:lpstr>
      <vt:lpstr>PowerPoint Presentation</vt:lpstr>
      <vt:lpstr>Xamarin’s Mission</vt:lpstr>
      <vt:lpstr>Your priorities when building apps</vt:lpstr>
      <vt:lpstr>Xamarin 4</vt:lpstr>
      <vt:lpstr>Xamarin – Your Complete Mobile Solution</vt:lpstr>
      <vt:lpstr>Xamarin Platform: native apps across platforms</vt:lpstr>
      <vt:lpstr>Xamarin’s Unique Approach</vt:lpstr>
      <vt:lpstr>Xamarin + Xamarin.Forms</vt:lpstr>
      <vt:lpstr>Windows APIs</vt:lpstr>
      <vt:lpstr>iOS – 100% API Coverage</vt:lpstr>
      <vt:lpstr>Android – 100% API Coverage</vt:lpstr>
      <vt:lpstr>Anything you can do in Objective-C, Swift, or Java can be done in C# and Visual Studio with Xamarin.</vt:lpstr>
      <vt:lpstr>Native Performance</vt:lpstr>
      <vt:lpstr>✓Always Up-to-Date</vt:lpstr>
      <vt:lpstr>Code  Sharing Stats</vt:lpstr>
      <vt:lpstr>What’s new in Xamarin Platform?</vt:lpstr>
      <vt:lpstr>Visual Studio Integration Enhancements</vt:lpstr>
      <vt:lpstr>Xamarin.Forms 2.0</vt:lpstr>
      <vt:lpstr>Demo</vt:lpstr>
      <vt:lpstr>PowerPoint Presentation</vt:lpstr>
      <vt:lpstr>On Mobile, Quality is Hard</vt:lpstr>
      <vt:lpstr>Android diversification</vt:lpstr>
      <vt:lpstr>iOS diversification</vt:lpstr>
      <vt:lpstr>App Complexity</vt:lpstr>
      <vt:lpstr>PowerPoint Presentation</vt:lpstr>
      <vt:lpstr>Demo</vt:lpstr>
      <vt:lpstr>Xamarin – Your Complete Mobile Solution</vt:lpstr>
      <vt:lpstr>Xamarin Insights – Real-time monitoring</vt:lpstr>
      <vt:lpstr>Xamarin Insights – Report</vt:lpstr>
      <vt:lpstr>Xamarin Insights – Track</vt:lpstr>
      <vt:lpstr>Xamarin Insights – Identify</vt:lpstr>
      <vt:lpstr>Xamarin Insights – Integrate</vt:lpstr>
      <vt:lpstr>Introducing Xamarin Insights</vt:lpstr>
      <vt:lpstr>Xamarin – Your Complete Mobile Solution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Montemagno</dc:creator>
  <cp:lastModifiedBy>Microsoft Office User</cp:lastModifiedBy>
  <cp:revision>139</cp:revision>
  <dcterms:created xsi:type="dcterms:W3CDTF">2015-05-05T21:43:30Z</dcterms:created>
  <dcterms:modified xsi:type="dcterms:W3CDTF">2017-02-03T13:28:22Z</dcterms:modified>
</cp:coreProperties>
</file>